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Roboto"/>
      <p:regular r:id="rId38"/>
      <p:bold r:id="rId39"/>
      <p:italic r:id="rId40"/>
      <p:boldItalic r:id="rId41"/>
    </p:embeddedFont>
    <p:embeddedFont>
      <p:font typeface="Oswald"/>
      <p:regular r:id="rId42"/>
      <p:bold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5.xml"/><Relationship Id="rId42" Type="http://schemas.openxmlformats.org/officeDocument/2006/relationships/font" Target="fonts/Oswald-regular.fntdata"/><Relationship Id="rId41" Type="http://schemas.openxmlformats.org/officeDocument/2006/relationships/font" Target="fonts/Roboto-boldItalic.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swald-bold.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bold.fntdata"/><Relationship Id="rId16" Type="http://schemas.openxmlformats.org/officeDocument/2006/relationships/slide" Target="slides/slide11.xml"/><Relationship Id="rId38" Type="http://schemas.openxmlformats.org/officeDocument/2006/relationships/font" Target="fonts/Robo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chtarget.com/searchenterpriseai/definition/GPT-3"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chtarget.com/searchenterpriseai/definition/GPT-3"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chtarget.com/searchenterpriseai/definition/GPT-3"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olclimate.berkeley.edu/calculator" TargetMode="External"/><Relationship Id="rId3" Type="http://schemas.openxmlformats.org/officeDocument/2006/relationships/hyperlink" Target="https://coolclimate.berkeley.edu/business-calculator"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434c259165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434c25916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fdd1dc91b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fdd1dc91b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What large topic is being explored?</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What takeaways/claims were made?</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Do you feel the website author had sufficient evidence to support those claims?</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Which biological concepts does this more closely connect with? (resources? Ecology/ecosystems? Genetics? Behavior? Evolution?)</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What patterns did you notice in the data? </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Why do you think there were these patterns?</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What stood out to you about this data/topic?</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What additional data would be useful to make sense of this situation/topic?</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How does this data impact your life? Future decisions?</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How could this data be used to help elevate the dignity of humans and help people do better in the world?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4973dacd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4973dacd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What large topic is being explored?</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What takeaways/claims were made?</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Do you feel the website author had sufficient evidence to support those claims?</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Which biological concepts does this more closely connect with? (resources? Ecology/ecosystems? Genetics? Behavior? Evolution?)</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What patterns did you notice in the data? </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Why do you think there were these patterns?</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What stood out to you about this data/topic?</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What additional data would be useful to make sense of this situation/topic?</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How does this data impact your life? Future decisions?</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How could this data be used to help elevate the dignity of humans and help people do better in the world?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3e9c9be09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3e9c9be09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3e9c9be09b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3e9c9be09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3e9c9be09b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3e9c9be09b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riefly describe GPT-3 with </a:t>
            </a:r>
            <a:r>
              <a:rPr lang="en" u="sng">
                <a:solidFill>
                  <a:srgbClr val="1155CC"/>
                </a:solidFill>
                <a:hlinkClick r:id="rId2">
                  <a:extLst>
                    <a:ext uri="{A12FA001-AC4F-418D-AE19-62706E023703}">
                      <ahyp:hlinkClr val="tx"/>
                    </a:ext>
                  </a:extLst>
                </a:hlinkClick>
              </a:rPr>
              <a:t>https://www.techtarget.com/searchenterpriseai/definition/GPT-3</a:t>
            </a:r>
            <a:r>
              <a:rPr lang="en">
                <a:solidFill>
                  <a:schemeClr val="dk1"/>
                </a:solidFill>
              </a:rPr>
              <a:t>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Without computers, and using 2 by 3 white boards. Students work in groups (3-4) to plan out two questions to test the accuracy of GPT-3? They are planning two investigations. The first is a question/prompt that they are interested in</a:t>
            </a:r>
            <a:r>
              <a:rPr b="1" lang="en">
                <a:solidFill>
                  <a:schemeClr val="dk1"/>
                </a:solidFill>
              </a:rPr>
              <a:t> that is NOT related </a:t>
            </a:r>
            <a:r>
              <a:rPr lang="en">
                <a:solidFill>
                  <a:schemeClr val="dk1"/>
                </a:solidFill>
              </a:rPr>
              <a:t>to the content of the course. The second is a question/prompt </a:t>
            </a:r>
            <a:r>
              <a:rPr b="1" lang="en">
                <a:solidFill>
                  <a:schemeClr val="dk1"/>
                </a:solidFill>
              </a:rPr>
              <a:t>that connects with the content of the course </a:t>
            </a:r>
            <a:r>
              <a:rPr lang="en">
                <a:solidFill>
                  <a:schemeClr val="dk1"/>
                </a:solidFill>
              </a:rPr>
              <a:t>(biology in this case).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Possible biology questions: Consider why questions you know the answer to, or can look up and find reliably.Examples to show.</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3fa2d19e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3fa2d19e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riefly describe GPT-3 with </a:t>
            </a:r>
            <a:r>
              <a:rPr lang="en" u="sng">
                <a:solidFill>
                  <a:srgbClr val="1155CC"/>
                </a:solidFill>
                <a:hlinkClick r:id="rId2">
                  <a:extLst>
                    <a:ext uri="{A12FA001-AC4F-418D-AE19-62706E023703}">
                      <ahyp:hlinkClr val="tx"/>
                    </a:ext>
                  </a:extLst>
                </a:hlinkClick>
              </a:rPr>
              <a:t>https://www.techtarget.com/searchenterpriseai/definition/GPT-3</a:t>
            </a:r>
            <a:r>
              <a:rPr lang="en">
                <a:solidFill>
                  <a:schemeClr val="dk1"/>
                </a:solidFill>
              </a:rPr>
              <a:t>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Without computers, and using 2 by 3 white boards. Students work in groups (3-4) to plan out two questions to test the accuracy of GPT-3? They are planning two investigations. The first is a question/prompt that they are interested in</a:t>
            </a:r>
            <a:r>
              <a:rPr b="1" lang="en">
                <a:solidFill>
                  <a:schemeClr val="dk1"/>
                </a:solidFill>
              </a:rPr>
              <a:t> that is NOT related </a:t>
            </a:r>
            <a:r>
              <a:rPr lang="en">
                <a:solidFill>
                  <a:schemeClr val="dk1"/>
                </a:solidFill>
              </a:rPr>
              <a:t>to the content of the course. The second is a question/prompt </a:t>
            </a:r>
            <a:r>
              <a:rPr b="1" lang="en">
                <a:solidFill>
                  <a:schemeClr val="dk1"/>
                </a:solidFill>
              </a:rPr>
              <a:t>that connects with the content of the course </a:t>
            </a:r>
            <a:r>
              <a:rPr lang="en">
                <a:solidFill>
                  <a:schemeClr val="dk1"/>
                </a:solidFill>
              </a:rPr>
              <a:t>(biology in this case).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Possible biology questions: Consider why questions you know the answer to, or can look up and find reliably.Examples to show.</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fdd1dc91b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fdd1dc91b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riefly describe GPT-3 with </a:t>
            </a:r>
            <a:r>
              <a:rPr lang="en" u="sng">
                <a:solidFill>
                  <a:srgbClr val="1155CC"/>
                </a:solidFill>
                <a:hlinkClick r:id="rId2">
                  <a:extLst>
                    <a:ext uri="{A12FA001-AC4F-418D-AE19-62706E023703}">
                      <ahyp:hlinkClr val="tx"/>
                    </a:ext>
                  </a:extLst>
                </a:hlinkClick>
              </a:rPr>
              <a:t>https://www.techtarget.com/searchenterpriseai/definition/GPT-3</a:t>
            </a:r>
            <a:r>
              <a:rPr lang="en">
                <a:solidFill>
                  <a:schemeClr val="dk1"/>
                </a:solidFill>
              </a:rPr>
              <a:t>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Without computers, and using 2 by 3 white boards. Students work in groups (3-4) to plan out two questions to test the accuracy of GPT-3? They are planning two investigations. The first is a question/prompt that they are interested in</a:t>
            </a:r>
            <a:r>
              <a:rPr b="1" lang="en">
                <a:solidFill>
                  <a:schemeClr val="dk1"/>
                </a:solidFill>
              </a:rPr>
              <a:t> that is NOT related </a:t>
            </a:r>
            <a:r>
              <a:rPr lang="en">
                <a:solidFill>
                  <a:schemeClr val="dk1"/>
                </a:solidFill>
              </a:rPr>
              <a:t>to the content of the course. The second is a question/prompt </a:t>
            </a:r>
            <a:r>
              <a:rPr b="1" lang="en">
                <a:solidFill>
                  <a:schemeClr val="dk1"/>
                </a:solidFill>
              </a:rPr>
              <a:t>that connects with the content of the course </a:t>
            </a:r>
            <a:r>
              <a:rPr lang="en">
                <a:solidFill>
                  <a:schemeClr val="dk1"/>
                </a:solidFill>
              </a:rPr>
              <a:t>(biology in this case).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Possible biology questions: Consider why questions you know the answer to, or can look up and find reliably.Examples to show.</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3e9c9be09b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3e9c9be09b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3e9c9be09b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3e9c9be09b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3e9c9be09b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3e9c9be09b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434c2591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434c2591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434c25916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434c25916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3e9c9be09b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3e9c9be09b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3e9c9be09b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3e9c9be09b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Home Based Carbon Calculator</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u="sng">
                <a:solidFill>
                  <a:srgbClr val="1155CC"/>
                </a:solidFill>
                <a:hlinkClick r:id="rId2">
                  <a:extLst>
                    <a:ext uri="{A12FA001-AC4F-418D-AE19-62706E023703}">
                      <ahyp:hlinkClr val="tx"/>
                    </a:ext>
                  </a:extLst>
                </a:hlinkClick>
              </a:rPr>
              <a:t>https://coolclimate.berkeley.edu/calculator</a:t>
            </a:r>
            <a:r>
              <a:rPr b="1" lang="en">
                <a:solidFill>
                  <a:schemeClr val="dk1"/>
                </a:solidFill>
              </a:rPr>
              <a:t>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Business Based Carbon Calculator</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u="sng">
                <a:solidFill>
                  <a:srgbClr val="1155CC"/>
                </a:solidFill>
                <a:hlinkClick r:id="rId3">
                  <a:extLst>
                    <a:ext uri="{A12FA001-AC4F-418D-AE19-62706E023703}">
                      <ahyp:hlinkClr val="tx"/>
                    </a:ext>
                  </a:extLst>
                </a:hlinkClick>
              </a:rPr>
              <a:t>https://coolclimate.berkeley.edu/business-calculator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3e9c9be09b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3e9c9be09b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3e9c9be09b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3e9c9be09b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3e9c9be09b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3e9c9be09b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3ebb59cf0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3ebb59cf0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3ebb59cf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3ebb59cf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3ebb59cf0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3ebb59cf0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6550" lvl="0" marL="914400" rtl="0" algn="l">
              <a:lnSpc>
                <a:spcPct val="115000"/>
              </a:lnSpc>
              <a:spcBef>
                <a:spcPts val="0"/>
              </a:spcBef>
              <a:spcAft>
                <a:spcPts val="0"/>
              </a:spcAft>
              <a:buClr>
                <a:schemeClr val="dk1"/>
              </a:buClr>
              <a:buSzPts val="1700"/>
              <a:buAutoNum type="arabicPeriod"/>
            </a:pPr>
            <a:r>
              <a:rPr lang="en" sz="1700">
                <a:solidFill>
                  <a:schemeClr val="dk1"/>
                </a:solidFill>
              </a:rPr>
              <a:t>Comparison of Range of CO</a:t>
            </a:r>
            <a:r>
              <a:rPr baseline="-25000" lang="en" sz="1700">
                <a:solidFill>
                  <a:schemeClr val="dk1"/>
                </a:solidFill>
              </a:rPr>
              <a:t>2</a:t>
            </a:r>
            <a:r>
              <a:rPr lang="en" sz="1700">
                <a:solidFill>
                  <a:schemeClr val="dk1"/>
                </a:solidFill>
              </a:rPr>
              <a:t> estimate.</a:t>
            </a:r>
            <a:endParaRPr sz="1700">
              <a:solidFill>
                <a:schemeClr val="dk1"/>
              </a:solidFill>
            </a:endParaRPr>
          </a:p>
          <a:p>
            <a:pPr indent="-336550" lvl="0" marL="914400" rtl="0" algn="l">
              <a:lnSpc>
                <a:spcPct val="115000"/>
              </a:lnSpc>
              <a:spcBef>
                <a:spcPts val="0"/>
              </a:spcBef>
              <a:spcAft>
                <a:spcPts val="0"/>
              </a:spcAft>
              <a:buClr>
                <a:schemeClr val="dk1"/>
              </a:buClr>
              <a:buSzPts val="1700"/>
              <a:buAutoNum type="arabicPeriod"/>
            </a:pPr>
            <a:r>
              <a:rPr lang="en" sz="1700">
                <a:solidFill>
                  <a:schemeClr val="dk1"/>
                </a:solidFill>
              </a:rPr>
              <a:t>Comparison of Assumptions (what is not included). </a:t>
            </a:r>
            <a:endParaRPr sz="1700">
              <a:solidFill>
                <a:schemeClr val="dk1"/>
              </a:solidFill>
            </a:endParaRPr>
          </a:p>
          <a:p>
            <a:pPr indent="-336550" lvl="0" marL="914400" rtl="0" algn="l">
              <a:lnSpc>
                <a:spcPct val="115000"/>
              </a:lnSpc>
              <a:spcBef>
                <a:spcPts val="0"/>
              </a:spcBef>
              <a:spcAft>
                <a:spcPts val="0"/>
              </a:spcAft>
              <a:buClr>
                <a:schemeClr val="dk1"/>
              </a:buClr>
              <a:buSzPts val="1700"/>
              <a:buAutoNum type="arabicPeriod"/>
            </a:pPr>
            <a:r>
              <a:rPr lang="en" sz="1700">
                <a:solidFill>
                  <a:schemeClr val="dk1"/>
                </a:solidFill>
              </a:rPr>
              <a:t>Suggestions to reduce footprint.</a:t>
            </a:r>
            <a:endParaRPr sz="1700">
              <a:solidFill>
                <a:schemeClr val="dk1"/>
              </a:solidFill>
            </a:endParaRPr>
          </a:p>
          <a:p>
            <a:pPr indent="-336550" lvl="0" marL="914400" rtl="0" algn="l">
              <a:lnSpc>
                <a:spcPct val="115000"/>
              </a:lnSpc>
              <a:spcBef>
                <a:spcPts val="0"/>
              </a:spcBef>
              <a:spcAft>
                <a:spcPts val="0"/>
              </a:spcAft>
              <a:buClr>
                <a:schemeClr val="dk1"/>
              </a:buClr>
              <a:buSzPts val="1700"/>
              <a:buAutoNum type="arabicPeriod"/>
            </a:pPr>
            <a:r>
              <a:rPr lang="en" sz="1700">
                <a:solidFill>
                  <a:schemeClr val="dk1"/>
                </a:solidFill>
              </a:rPr>
              <a:t>Images of all of the sources of variation. </a:t>
            </a:r>
            <a:endParaRPr sz="1700">
              <a:solidFill>
                <a:schemeClr val="dk1"/>
              </a:solidFill>
            </a:endParaRPr>
          </a:p>
          <a:p>
            <a:pPr indent="-336550" lvl="0" marL="914400" rtl="0" algn="l">
              <a:lnSpc>
                <a:spcPct val="115000"/>
              </a:lnSpc>
              <a:spcBef>
                <a:spcPts val="0"/>
              </a:spcBef>
              <a:spcAft>
                <a:spcPts val="0"/>
              </a:spcAft>
              <a:buClr>
                <a:schemeClr val="dk1"/>
              </a:buClr>
              <a:buSzPts val="1700"/>
              <a:buAutoNum type="arabicPeriod"/>
            </a:pPr>
            <a:r>
              <a:rPr lang="en" sz="1700">
                <a:solidFill>
                  <a:schemeClr val="dk1"/>
                </a:solidFill>
              </a:rPr>
              <a:t>Sources and commentary on reliability of the source. </a:t>
            </a:r>
            <a:endParaRPr sz="2400">
              <a:solidFill>
                <a:srgbClr val="595959"/>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3e9c9be0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3e9c9be0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3fd663ad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3fd663ad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fdd1dc91b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fdd1dc91b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434c259165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434c259165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3e9c9be09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3e9c9be09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Bonus other video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3e9c9be09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3e9c9be09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3e9c9be09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3e9c9be09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3e9c9be09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3e9c9be09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3e9c9be09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3e9c9be09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0" marL="914400" rtl="0" algn="l">
              <a:lnSpc>
                <a:spcPct val="115000"/>
              </a:lnSpc>
              <a:spcBef>
                <a:spcPts val="0"/>
              </a:spcBef>
              <a:spcAft>
                <a:spcPts val="0"/>
              </a:spcAft>
              <a:buClr>
                <a:schemeClr val="dk1"/>
              </a:buClr>
              <a:buSzPts val="1500"/>
              <a:buAutoNum type="arabicPeriod"/>
            </a:pPr>
            <a:r>
              <a:rPr lang="en" sz="1500">
                <a:solidFill>
                  <a:schemeClr val="dk1"/>
                </a:solidFill>
              </a:rPr>
              <a:t>What large topic is being explored?</a:t>
            </a:r>
            <a:endParaRPr sz="1500">
              <a:solidFill>
                <a:schemeClr val="dk1"/>
              </a:solidFill>
            </a:endParaRPr>
          </a:p>
          <a:p>
            <a:pPr indent="-323850" lvl="0" marL="914400" rtl="0" algn="l">
              <a:lnSpc>
                <a:spcPct val="115000"/>
              </a:lnSpc>
              <a:spcBef>
                <a:spcPts val="0"/>
              </a:spcBef>
              <a:spcAft>
                <a:spcPts val="0"/>
              </a:spcAft>
              <a:buClr>
                <a:schemeClr val="dk1"/>
              </a:buClr>
              <a:buSzPts val="1500"/>
              <a:buAutoNum type="arabicPeriod"/>
            </a:pPr>
            <a:r>
              <a:rPr lang="en" sz="1500">
                <a:solidFill>
                  <a:schemeClr val="dk1"/>
                </a:solidFill>
              </a:rPr>
              <a:t>What takeaways/claims were made?</a:t>
            </a:r>
            <a:endParaRPr sz="1500">
              <a:solidFill>
                <a:schemeClr val="dk1"/>
              </a:solidFill>
            </a:endParaRPr>
          </a:p>
          <a:p>
            <a:pPr indent="-323850" lvl="0" marL="914400" rtl="0" algn="l">
              <a:lnSpc>
                <a:spcPct val="115000"/>
              </a:lnSpc>
              <a:spcBef>
                <a:spcPts val="0"/>
              </a:spcBef>
              <a:spcAft>
                <a:spcPts val="0"/>
              </a:spcAft>
              <a:buClr>
                <a:schemeClr val="dk1"/>
              </a:buClr>
              <a:buSzPts val="1500"/>
              <a:buAutoNum type="arabicPeriod"/>
            </a:pPr>
            <a:r>
              <a:rPr lang="en" sz="1500">
                <a:solidFill>
                  <a:schemeClr val="dk1"/>
                </a:solidFill>
              </a:rPr>
              <a:t>Do you feel the website author had sufficient evidence to support those claims?</a:t>
            </a:r>
            <a:endParaRPr sz="1500">
              <a:solidFill>
                <a:schemeClr val="dk1"/>
              </a:solidFill>
            </a:endParaRPr>
          </a:p>
          <a:p>
            <a:pPr indent="-323850" lvl="0" marL="914400" rtl="0" algn="l">
              <a:lnSpc>
                <a:spcPct val="115000"/>
              </a:lnSpc>
              <a:spcBef>
                <a:spcPts val="0"/>
              </a:spcBef>
              <a:spcAft>
                <a:spcPts val="0"/>
              </a:spcAft>
              <a:buClr>
                <a:schemeClr val="dk1"/>
              </a:buClr>
              <a:buSzPts val="1500"/>
              <a:buAutoNum type="arabicPeriod"/>
            </a:pPr>
            <a:r>
              <a:rPr lang="en" sz="1500">
                <a:solidFill>
                  <a:schemeClr val="dk1"/>
                </a:solidFill>
              </a:rPr>
              <a:t>Which biological concepts does this more closely connect with? (resources? Ecology/ecosystems? Genetics? Behavior? Evolution?)</a:t>
            </a:r>
            <a:endParaRPr sz="1500">
              <a:solidFill>
                <a:schemeClr val="dk1"/>
              </a:solidFill>
            </a:endParaRPr>
          </a:p>
          <a:p>
            <a:pPr indent="-323850" lvl="0" marL="914400" rtl="0" algn="l">
              <a:lnSpc>
                <a:spcPct val="115000"/>
              </a:lnSpc>
              <a:spcBef>
                <a:spcPts val="0"/>
              </a:spcBef>
              <a:spcAft>
                <a:spcPts val="0"/>
              </a:spcAft>
              <a:buClr>
                <a:schemeClr val="dk1"/>
              </a:buClr>
              <a:buSzPts val="1500"/>
              <a:buAutoNum type="arabicPeriod"/>
            </a:pPr>
            <a:r>
              <a:rPr lang="en" sz="1500">
                <a:solidFill>
                  <a:schemeClr val="dk1"/>
                </a:solidFill>
              </a:rPr>
              <a:t>What patterns did you notice in the data? </a:t>
            </a:r>
            <a:endParaRPr sz="1500">
              <a:solidFill>
                <a:schemeClr val="dk1"/>
              </a:solidFill>
            </a:endParaRPr>
          </a:p>
          <a:p>
            <a:pPr indent="-323850" lvl="0" marL="914400" rtl="0" algn="l">
              <a:lnSpc>
                <a:spcPct val="115000"/>
              </a:lnSpc>
              <a:spcBef>
                <a:spcPts val="0"/>
              </a:spcBef>
              <a:spcAft>
                <a:spcPts val="0"/>
              </a:spcAft>
              <a:buClr>
                <a:schemeClr val="dk1"/>
              </a:buClr>
              <a:buSzPts val="1500"/>
              <a:buAutoNum type="arabicPeriod"/>
            </a:pPr>
            <a:r>
              <a:rPr lang="en" sz="1500">
                <a:solidFill>
                  <a:schemeClr val="dk1"/>
                </a:solidFill>
              </a:rPr>
              <a:t>Why do you think there were these patterns?</a:t>
            </a:r>
            <a:endParaRPr sz="1500">
              <a:solidFill>
                <a:schemeClr val="dk1"/>
              </a:solidFill>
            </a:endParaRPr>
          </a:p>
          <a:p>
            <a:pPr indent="-323850" lvl="0" marL="914400" rtl="0" algn="l">
              <a:lnSpc>
                <a:spcPct val="115000"/>
              </a:lnSpc>
              <a:spcBef>
                <a:spcPts val="0"/>
              </a:spcBef>
              <a:spcAft>
                <a:spcPts val="0"/>
              </a:spcAft>
              <a:buClr>
                <a:schemeClr val="dk1"/>
              </a:buClr>
              <a:buSzPts val="1500"/>
              <a:buAutoNum type="arabicPeriod"/>
            </a:pPr>
            <a:r>
              <a:rPr lang="en" sz="1500">
                <a:solidFill>
                  <a:schemeClr val="dk1"/>
                </a:solidFill>
              </a:rPr>
              <a:t>What stood out to you about this data/topic?</a:t>
            </a:r>
            <a:endParaRPr sz="1500">
              <a:solidFill>
                <a:schemeClr val="dk1"/>
              </a:solidFill>
            </a:endParaRPr>
          </a:p>
          <a:p>
            <a:pPr indent="-323850" lvl="0" marL="914400" rtl="0" algn="l">
              <a:lnSpc>
                <a:spcPct val="115000"/>
              </a:lnSpc>
              <a:spcBef>
                <a:spcPts val="0"/>
              </a:spcBef>
              <a:spcAft>
                <a:spcPts val="0"/>
              </a:spcAft>
              <a:buClr>
                <a:schemeClr val="dk1"/>
              </a:buClr>
              <a:buSzPts val="1500"/>
              <a:buAutoNum type="arabicPeriod"/>
            </a:pPr>
            <a:r>
              <a:rPr lang="en" sz="1500">
                <a:solidFill>
                  <a:schemeClr val="dk1"/>
                </a:solidFill>
              </a:rPr>
              <a:t>What additional data would be useful to make sense of this situation/topic?</a:t>
            </a:r>
            <a:endParaRPr sz="1500">
              <a:solidFill>
                <a:schemeClr val="dk1"/>
              </a:solidFill>
            </a:endParaRPr>
          </a:p>
          <a:p>
            <a:pPr indent="-323850" lvl="0" marL="914400" rtl="0" algn="l">
              <a:lnSpc>
                <a:spcPct val="115000"/>
              </a:lnSpc>
              <a:spcBef>
                <a:spcPts val="0"/>
              </a:spcBef>
              <a:spcAft>
                <a:spcPts val="0"/>
              </a:spcAft>
              <a:buClr>
                <a:schemeClr val="dk1"/>
              </a:buClr>
              <a:buSzPts val="1500"/>
              <a:buAutoNum type="arabicPeriod"/>
            </a:pPr>
            <a:r>
              <a:rPr lang="en" sz="1500">
                <a:solidFill>
                  <a:schemeClr val="dk1"/>
                </a:solidFill>
              </a:rPr>
              <a:t>How does this data impact your life? Future decisions?</a:t>
            </a:r>
            <a:endParaRPr sz="1500">
              <a:solidFill>
                <a:schemeClr val="dk1"/>
              </a:solidFill>
            </a:endParaRPr>
          </a:p>
          <a:p>
            <a:pPr indent="-323850" lvl="0" marL="914400" rtl="0" algn="l">
              <a:lnSpc>
                <a:spcPct val="115000"/>
              </a:lnSpc>
              <a:spcBef>
                <a:spcPts val="0"/>
              </a:spcBef>
              <a:spcAft>
                <a:spcPts val="0"/>
              </a:spcAft>
              <a:buClr>
                <a:schemeClr val="dk1"/>
              </a:buClr>
              <a:buSzPts val="1500"/>
              <a:buAutoNum type="arabicPeriod"/>
            </a:pPr>
            <a:r>
              <a:rPr lang="en" sz="1500">
                <a:solidFill>
                  <a:schemeClr val="dk1"/>
                </a:solidFill>
              </a:rPr>
              <a:t>How could this data be used to help elevate the dignity of humans and help people do better in the world?</a:t>
            </a:r>
            <a:endParaRPr sz="2200">
              <a:solidFill>
                <a:srgbClr val="595959"/>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3e9c9be09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3e9c9be09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What large topic is being explored?</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What takeaways/claims were made?</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Do you feel the website author had sufficient evidence to support those claims?</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Which biological concepts does this more closely connect with? (resources? Ecology/ecosystems? Genetics? Behavior? Evolution?)</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What patterns did you notice in the data? </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Why do you think there were these patterns?</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What stood out to you about this data/topic?</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What additional data would be useful to make sense of this situation/topic?</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How does this data impact your life? Future decisions?</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How could this data be used to help elevate the dignity of humans and help people do better in the world?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beta.openai.com/playground"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scientificamerican.com/article/we-asked-gpt-3-to-write-an-academic-paper-about-itself-then-we-tried-to-get-it-published/" TargetMode="External"/><Relationship Id="rId4" Type="http://schemas.openxmlformats.org/officeDocument/2006/relationships/hyperlink" Target="https://dl.acm.org/doi/pdf/10.1145/3531146.353313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3.epa.gov/carbon-footprint-calculato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s://bafangusadirect.com/products/complete-bafang-750w-bbs02-mid-drive-ebike-motor-kit-battery?variant=39431595393223&amp;gclid=Cj0KCQjw_7KXBhCoARIsAPdPTfivg1XWj4wf24Tk8WiqJ9kY9R6YVmm6bevS8mOCCW7mWL_E9sk0X9MaAqkfEALw_wcB" TargetMode="External"/><Relationship Id="rId4" Type="http://schemas.openxmlformats.org/officeDocument/2006/relationships/hyperlink" Target="https://www.vernier.com/product/solar-energy-exploration-k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outube.com/watch?v=jbkSRLYSojo" TargetMode="External"/><Relationship Id="rId4" Type="http://schemas.openxmlformats.org/officeDocument/2006/relationships/hyperlink" Target="http://www.youtube.com/watch?v=jbkSRLYSojo" TargetMode="External"/><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gapminder.org/tools/#$chart-type=bubbles&amp;url=v1"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3.nd.edu/~skumar5/teaching/additional/spring-2022-eg/student_projects.html" TargetMode="External"/><Relationship Id="rId4" Type="http://schemas.openxmlformats.org/officeDocument/2006/relationships/hyperlink" Target="https://www3.nd.edu/~skumar5/teaching/additional/fall-2021-pc/student_projects.html" TargetMode="External"/><Relationship Id="rId5" Type="http://schemas.openxmlformats.org/officeDocument/2006/relationships/image" Target="../media/image8.png"/><Relationship Id="rId6"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John Gensic</a:t>
            </a:r>
            <a:endParaRPr/>
          </a:p>
        </p:txBody>
      </p:sp>
      <p:sp>
        <p:nvSpPr>
          <p:cNvPr id="55" name="Google Shape;55;p13"/>
          <p:cNvSpPr txBox="1"/>
          <p:nvPr>
            <p:ph idx="1" type="subTitle"/>
          </p:nvPr>
        </p:nvSpPr>
        <p:spPr>
          <a:xfrm>
            <a:off x="311700" y="2834125"/>
            <a:ext cx="8520600" cy="1343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Dual Credit Biology Ivy Tech 101 (Biology II)</a:t>
            </a:r>
            <a:endParaRPr/>
          </a:p>
          <a:p>
            <a:pPr indent="0" lvl="0" marL="0" rtl="0" algn="ctr">
              <a:spcBef>
                <a:spcPts val="0"/>
              </a:spcBef>
              <a:spcAft>
                <a:spcPts val="0"/>
              </a:spcAft>
              <a:buNone/>
            </a:pPr>
            <a:r>
              <a:rPr lang="en"/>
              <a:t>Penn High School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p:nvPr/>
        </p:nvSpPr>
        <p:spPr>
          <a:xfrm>
            <a:off x="0" y="45925"/>
            <a:ext cx="3941700" cy="390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Topic:</a:t>
            </a:r>
            <a:endParaRPr/>
          </a:p>
        </p:txBody>
      </p:sp>
      <p:sp>
        <p:nvSpPr>
          <p:cNvPr id="121" name="Google Shape;121;p22"/>
          <p:cNvSpPr/>
          <p:nvPr/>
        </p:nvSpPr>
        <p:spPr>
          <a:xfrm>
            <a:off x="0" y="436225"/>
            <a:ext cx="8970600" cy="390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Author’s Takeaways/Claims:</a:t>
            </a:r>
            <a:endParaRPr/>
          </a:p>
        </p:txBody>
      </p:sp>
      <p:sp>
        <p:nvSpPr>
          <p:cNvPr id="122" name="Google Shape;122;p22"/>
          <p:cNvSpPr/>
          <p:nvPr/>
        </p:nvSpPr>
        <p:spPr>
          <a:xfrm>
            <a:off x="0" y="826525"/>
            <a:ext cx="8970600" cy="390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Sufficient evidence for claims?</a:t>
            </a:r>
            <a:endParaRPr/>
          </a:p>
        </p:txBody>
      </p:sp>
      <p:sp>
        <p:nvSpPr>
          <p:cNvPr id="123" name="Google Shape;123;p22"/>
          <p:cNvSpPr/>
          <p:nvPr/>
        </p:nvSpPr>
        <p:spPr>
          <a:xfrm>
            <a:off x="0" y="3097975"/>
            <a:ext cx="8970600" cy="390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Biological Concepts related to topic:</a:t>
            </a:r>
            <a:endParaRPr/>
          </a:p>
        </p:txBody>
      </p:sp>
      <p:sp>
        <p:nvSpPr>
          <p:cNvPr id="124" name="Google Shape;124;p22"/>
          <p:cNvSpPr/>
          <p:nvPr/>
        </p:nvSpPr>
        <p:spPr>
          <a:xfrm>
            <a:off x="0" y="2317375"/>
            <a:ext cx="8970600" cy="752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Explanation of those patterns:</a:t>
            </a:r>
            <a:endParaRPr/>
          </a:p>
        </p:txBody>
      </p:sp>
      <p:sp>
        <p:nvSpPr>
          <p:cNvPr id="125" name="Google Shape;125;p22"/>
          <p:cNvSpPr/>
          <p:nvPr/>
        </p:nvSpPr>
        <p:spPr>
          <a:xfrm>
            <a:off x="0" y="1231150"/>
            <a:ext cx="8970600" cy="107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High:</a:t>
            </a:r>
            <a:endParaRPr/>
          </a:p>
          <a:p>
            <a:pPr indent="0" lvl="0" marL="0" rtl="0" algn="l">
              <a:spcBef>
                <a:spcPts val="0"/>
              </a:spcBef>
              <a:spcAft>
                <a:spcPts val="0"/>
              </a:spcAft>
              <a:buNone/>
            </a:pPr>
            <a:r>
              <a:rPr lang="en"/>
              <a:t>Low:</a:t>
            </a:r>
            <a:endParaRPr/>
          </a:p>
          <a:p>
            <a:pPr indent="0" lvl="0" marL="0" rtl="0" algn="l">
              <a:spcBef>
                <a:spcPts val="0"/>
              </a:spcBef>
              <a:spcAft>
                <a:spcPts val="0"/>
              </a:spcAft>
              <a:buNone/>
            </a:pPr>
            <a:r>
              <a:rPr lang="en"/>
              <a:t>Pattern:</a:t>
            </a:r>
            <a:endParaRPr/>
          </a:p>
          <a:p>
            <a:pPr indent="0" lvl="0" marL="0" rtl="0" algn="l">
              <a:spcBef>
                <a:spcPts val="0"/>
              </a:spcBef>
              <a:spcAft>
                <a:spcPts val="0"/>
              </a:spcAft>
              <a:buNone/>
            </a:pPr>
            <a:r>
              <a:rPr lang="en"/>
              <a:t>Anomaly:</a:t>
            </a:r>
            <a:endParaRPr/>
          </a:p>
        </p:txBody>
      </p:sp>
      <p:sp>
        <p:nvSpPr>
          <p:cNvPr id="126" name="Google Shape;126;p22"/>
          <p:cNvSpPr/>
          <p:nvPr/>
        </p:nvSpPr>
        <p:spPr>
          <a:xfrm>
            <a:off x="0" y="3459625"/>
            <a:ext cx="8970600" cy="459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Additional data you want to know?</a:t>
            </a:r>
            <a:endParaRPr/>
          </a:p>
        </p:txBody>
      </p:sp>
      <p:sp>
        <p:nvSpPr>
          <p:cNvPr id="127" name="Google Shape;127;p22"/>
          <p:cNvSpPr/>
          <p:nvPr/>
        </p:nvSpPr>
        <p:spPr>
          <a:xfrm>
            <a:off x="0" y="3948925"/>
            <a:ext cx="8970600" cy="459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Impact of this date on your life?</a:t>
            </a:r>
            <a:endParaRPr/>
          </a:p>
        </p:txBody>
      </p:sp>
      <p:sp>
        <p:nvSpPr>
          <p:cNvPr id="128" name="Google Shape;128;p22"/>
          <p:cNvSpPr/>
          <p:nvPr/>
        </p:nvSpPr>
        <p:spPr>
          <a:xfrm>
            <a:off x="0" y="4438225"/>
            <a:ext cx="8970600" cy="705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How can this data elevate the dignity of humans?</a:t>
            </a:r>
            <a:endParaRPr/>
          </a:p>
          <a:p>
            <a:pPr indent="0" lvl="0" marL="0" rtl="0" algn="l">
              <a:spcBef>
                <a:spcPts val="0"/>
              </a:spcBef>
              <a:spcAft>
                <a:spcPts val="0"/>
              </a:spcAft>
              <a:buNone/>
            </a:pPr>
            <a:r>
              <a:t/>
            </a:r>
            <a:endParaRPr/>
          </a:p>
        </p:txBody>
      </p:sp>
      <p:sp>
        <p:nvSpPr>
          <p:cNvPr id="129" name="Google Shape;129;p22"/>
          <p:cNvSpPr/>
          <p:nvPr/>
        </p:nvSpPr>
        <p:spPr>
          <a:xfrm>
            <a:off x="3941700" y="45925"/>
            <a:ext cx="5028900" cy="390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Link to page: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p:nvPr/>
        </p:nvSpPr>
        <p:spPr>
          <a:xfrm>
            <a:off x="0" y="45925"/>
            <a:ext cx="3941700" cy="390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Topic:</a:t>
            </a:r>
            <a:endParaRPr/>
          </a:p>
        </p:txBody>
      </p:sp>
      <p:sp>
        <p:nvSpPr>
          <p:cNvPr id="135" name="Google Shape;135;p23"/>
          <p:cNvSpPr/>
          <p:nvPr/>
        </p:nvSpPr>
        <p:spPr>
          <a:xfrm>
            <a:off x="0" y="436225"/>
            <a:ext cx="8970600" cy="390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Author’s Takeaways/Claims:</a:t>
            </a:r>
            <a:endParaRPr/>
          </a:p>
        </p:txBody>
      </p:sp>
      <p:sp>
        <p:nvSpPr>
          <p:cNvPr id="136" name="Google Shape;136;p23"/>
          <p:cNvSpPr/>
          <p:nvPr/>
        </p:nvSpPr>
        <p:spPr>
          <a:xfrm>
            <a:off x="0" y="826525"/>
            <a:ext cx="8970600" cy="390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Sufficient evidence for claims?</a:t>
            </a:r>
            <a:endParaRPr/>
          </a:p>
        </p:txBody>
      </p:sp>
      <p:sp>
        <p:nvSpPr>
          <p:cNvPr id="137" name="Google Shape;137;p23"/>
          <p:cNvSpPr/>
          <p:nvPr/>
        </p:nvSpPr>
        <p:spPr>
          <a:xfrm>
            <a:off x="0" y="3097975"/>
            <a:ext cx="8970600" cy="390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Biological Concepts related to topic:</a:t>
            </a:r>
            <a:endParaRPr/>
          </a:p>
        </p:txBody>
      </p:sp>
      <p:sp>
        <p:nvSpPr>
          <p:cNvPr id="138" name="Google Shape;138;p23"/>
          <p:cNvSpPr/>
          <p:nvPr/>
        </p:nvSpPr>
        <p:spPr>
          <a:xfrm>
            <a:off x="0" y="2317375"/>
            <a:ext cx="8970600" cy="752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Explanation of those patterns:</a:t>
            </a:r>
            <a:endParaRPr/>
          </a:p>
        </p:txBody>
      </p:sp>
      <p:sp>
        <p:nvSpPr>
          <p:cNvPr id="139" name="Google Shape;139;p23"/>
          <p:cNvSpPr/>
          <p:nvPr/>
        </p:nvSpPr>
        <p:spPr>
          <a:xfrm>
            <a:off x="0" y="1231150"/>
            <a:ext cx="8970600" cy="107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High:</a:t>
            </a:r>
            <a:endParaRPr/>
          </a:p>
          <a:p>
            <a:pPr indent="0" lvl="0" marL="0" rtl="0" algn="l">
              <a:spcBef>
                <a:spcPts val="0"/>
              </a:spcBef>
              <a:spcAft>
                <a:spcPts val="0"/>
              </a:spcAft>
              <a:buNone/>
            </a:pPr>
            <a:r>
              <a:rPr lang="en"/>
              <a:t>Low:</a:t>
            </a:r>
            <a:endParaRPr/>
          </a:p>
          <a:p>
            <a:pPr indent="0" lvl="0" marL="0" rtl="0" algn="l">
              <a:spcBef>
                <a:spcPts val="0"/>
              </a:spcBef>
              <a:spcAft>
                <a:spcPts val="0"/>
              </a:spcAft>
              <a:buNone/>
            </a:pPr>
            <a:r>
              <a:rPr lang="en"/>
              <a:t>Pattern:</a:t>
            </a:r>
            <a:endParaRPr/>
          </a:p>
          <a:p>
            <a:pPr indent="0" lvl="0" marL="0" rtl="0" algn="l">
              <a:spcBef>
                <a:spcPts val="0"/>
              </a:spcBef>
              <a:spcAft>
                <a:spcPts val="0"/>
              </a:spcAft>
              <a:buNone/>
            </a:pPr>
            <a:r>
              <a:rPr lang="en"/>
              <a:t>Anomaly:</a:t>
            </a:r>
            <a:endParaRPr/>
          </a:p>
        </p:txBody>
      </p:sp>
      <p:sp>
        <p:nvSpPr>
          <p:cNvPr id="140" name="Google Shape;140;p23"/>
          <p:cNvSpPr/>
          <p:nvPr/>
        </p:nvSpPr>
        <p:spPr>
          <a:xfrm>
            <a:off x="0" y="3459625"/>
            <a:ext cx="8970600" cy="459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Additional data you want to know?</a:t>
            </a:r>
            <a:endParaRPr/>
          </a:p>
        </p:txBody>
      </p:sp>
      <p:sp>
        <p:nvSpPr>
          <p:cNvPr id="141" name="Google Shape;141;p23"/>
          <p:cNvSpPr/>
          <p:nvPr/>
        </p:nvSpPr>
        <p:spPr>
          <a:xfrm>
            <a:off x="0" y="3948925"/>
            <a:ext cx="8970600" cy="459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Impact of this date on your life?</a:t>
            </a:r>
            <a:endParaRPr/>
          </a:p>
        </p:txBody>
      </p:sp>
      <p:sp>
        <p:nvSpPr>
          <p:cNvPr id="142" name="Google Shape;142;p23"/>
          <p:cNvSpPr/>
          <p:nvPr/>
        </p:nvSpPr>
        <p:spPr>
          <a:xfrm>
            <a:off x="0" y="4438225"/>
            <a:ext cx="8970600" cy="705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How can this data elevate the dignity of humans?</a:t>
            </a:r>
            <a:endParaRPr/>
          </a:p>
          <a:p>
            <a:pPr indent="0" lvl="0" marL="0" rtl="0" algn="l">
              <a:spcBef>
                <a:spcPts val="0"/>
              </a:spcBef>
              <a:spcAft>
                <a:spcPts val="0"/>
              </a:spcAft>
              <a:buNone/>
            </a:pPr>
            <a:r>
              <a:t/>
            </a:r>
            <a:endParaRPr/>
          </a:p>
        </p:txBody>
      </p:sp>
      <p:sp>
        <p:nvSpPr>
          <p:cNvPr id="143" name="Google Shape;143;p23"/>
          <p:cNvSpPr/>
          <p:nvPr/>
        </p:nvSpPr>
        <p:spPr>
          <a:xfrm>
            <a:off x="3941700" y="45925"/>
            <a:ext cx="5028900" cy="390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Link to page: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250450" y="20777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990"/>
              <a:buFont typeface="Arial"/>
              <a:buNone/>
            </a:pPr>
            <a:r>
              <a:rPr lang="en" sz="1929"/>
              <a:t>Lesson B: SWBAT: make and defend a data representation for an experiment they create to test artificial intelligence (regarding something biologically related). </a:t>
            </a:r>
            <a:endParaRPr sz="2920"/>
          </a:p>
        </p:txBody>
      </p:sp>
      <p:sp>
        <p:nvSpPr>
          <p:cNvPr id="149" name="Google Shape;149;p24"/>
          <p:cNvSpPr txBox="1"/>
          <p:nvPr>
            <p:ph idx="1" type="body"/>
          </p:nvPr>
        </p:nvSpPr>
        <p:spPr>
          <a:xfrm>
            <a:off x="311713" y="14648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Engage: Demonstration of GPT-3 </a:t>
            </a:r>
            <a:r>
              <a:rPr lang="en" sz="1900" u="sng">
                <a:solidFill>
                  <a:schemeClr val="hlink"/>
                </a:solidFill>
                <a:hlinkClick r:id="rId3"/>
              </a:rPr>
              <a:t>https://beta.openai.com/playground</a:t>
            </a:r>
            <a:endParaRPr sz="1900">
              <a:solidFill>
                <a:schemeClr val="dk1"/>
              </a:solidFill>
            </a:endParaRPr>
          </a:p>
          <a:p>
            <a:pPr indent="-349250" lvl="0" marL="457200" rtl="0" algn="l">
              <a:spcBef>
                <a:spcPts val="1200"/>
              </a:spcBef>
              <a:spcAft>
                <a:spcPts val="0"/>
              </a:spcAft>
              <a:buClr>
                <a:schemeClr val="dk1"/>
              </a:buClr>
              <a:buSzPts val="1900"/>
              <a:buChar char="●"/>
            </a:pPr>
            <a:r>
              <a:rPr lang="en" sz="1900">
                <a:solidFill>
                  <a:schemeClr val="dk1"/>
                </a:solidFill>
              </a:rPr>
              <a:t>Reminder of productive talk moves</a:t>
            </a:r>
            <a:endParaRPr sz="1900">
              <a:solidFill>
                <a:schemeClr val="dk1"/>
              </a:solidFill>
            </a:endParaRPr>
          </a:p>
          <a:p>
            <a:pPr indent="-349250" lvl="0" marL="457200" rtl="0" algn="l">
              <a:spcBef>
                <a:spcPts val="0"/>
              </a:spcBef>
              <a:spcAft>
                <a:spcPts val="0"/>
              </a:spcAft>
              <a:buClr>
                <a:schemeClr val="dk1"/>
              </a:buClr>
              <a:buSzPts val="1900"/>
              <a:buChar char="●"/>
            </a:pPr>
            <a:r>
              <a:rPr lang="en" sz="1900">
                <a:solidFill>
                  <a:schemeClr val="dk1"/>
                </a:solidFill>
              </a:rPr>
              <a:t>See, think, wonder</a:t>
            </a:r>
            <a:endParaRPr sz="1900">
              <a:solidFill>
                <a:schemeClr val="dk1"/>
              </a:solidFill>
            </a:endParaRPr>
          </a:p>
          <a:p>
            <a:pPr indent="0" lvl="0" marL="0" rtl="0" algn="l">
              <a:spcBef>
                <a:spcPts val="1200"/>
              </a:spcBef>
              <a:spcAft>
                <a:spcPts val="1200"/>
              </a:spcAft>
              <a:buNone/>
            </a:pPr>
            <a:r>
              <a:t/>
            </a:r>
            <a:endParaRPr/>
          </a:p>
        </p:txBody>
      </p:sp>
      <p:pic>
        <p:nvPicPr>
          <p:cNvPr id="150" name="Google Shape;150;p24"/>
          <p:cNvPicPr preferRelativeResize="0"/>
          <p:nvPr/>
        </p:nvPicPr>
        <p:blipFill>
          <a:blip r:embed="rId4">
            <a:alphaModFix/>
          </a:blip>
          <a:stretch>
            <a:fillRect/>
          </a:stretch>
        </p:blipFill>
        <p:spPr>
          <a:xfrm>
            <a:off x="448688" y="2999700"/>
            <a:ext cx="8246625" cy="1975425"/>
          </a:xfrm>
          <a:prstGeom prst="rect">
            <a:avLst/>
          </a:prstGeom>
          <a:noFill/>
          <a:ln>
            <a:noFill/>
          </a:ln>
        </p:spPr>
      </p:pic>
      <p:sp>
        <p:nvSpPr>
          <p:cNvPr id="151" name="Google Shape;151;p24"/>
          <p:cNvSpPr/>
          <p:nvPr/>
        </p:nvSpPr>
        <p:spPr>
          <a:xfrm>
            <a:off x="448700" y="3585563"/>
            <a:ext cx="7937100" cy="803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136150" y="1202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Demonstration and exploration</a:t>
            </a:r>
            <a:endParaRPr/>
          </a:p>
        </p:txBody>
      </p:sp>
      <p:sp>
        <p:nvSpPr>
          <p:cNvPr id="157" name="Google Shape;157;p25"/>
          <p:cNvSpPr txBox="1"/>
          <p:nvPr>
            <p:ph idx="1" type="body"/>
          </p:nvPr>
        </p:nvSpPr>
        <p:spPr>
          <a:xfrm>
            <a:off x="136150" y="863550"/>
            <a:ext cx="8520600" cy="34164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chemeClr val="dk1"/>
              </a:buClr>
              <a:buSzPts val="2300"/>
              <a:buAutoNum type="arabicPeriod"/>
            </a:pPr>
            <a:r>
              <a:rPr lang="en" sz="2300">
                <a:solidFill>
                  <a:schemeClr val="dk1"/>
                </a:solidFill>
              </a:rPr>
              <a:t>Type in questions like, “Who is John Gensic (teacher name)?”</a:t>
            </a:r>
            <a:endParaRPr sz="2300">
              <a:solidFill>
                <a:schemeClr val="dk1"/>
              </a:solidFill>
            </a:endParaRPr>
          </a:p>
          <a:p>
            <a:pPr indent="-374650" lvl="0" marL="457200" rtl="0" algn="l">
              <a:spcBef>
                <a:spcPts val="0"/>
              </a:spcBef>
              <a:spcAft>
                <a:spcPts val="0"/>
              </a:spcAft>
              <a:buClr>
                <a:schemeClr val="dk1"/>
              </a:buClr>
              <a:buSzPts val="2300"/>
              <a:buAutoNum type="arabicPeriod"/>
            </a:pPr>
            <a:r>
              <a:rPr lang="en" sz="2300">
                <a:solidFill>
                  <a:schemeClr val="dk1"/>
                </a:solidFill>
              </a:rPr>
              <a:t>Type in objective vs. subjective questions. Ensure students focus their investigations on objective questions. </a:t>
            </a:r>
            <a:endParaRPr sz="2300">
              <a:solidFill>
                <a:schemeClr val="dk1"/>
              </a:solidFill>
            </a:endParaRPr>
          </a:p>
          <a:p>
            <a:pPr indent="-374650" lvl="0" marL="457200" rtl="0" algn="l">
              <a:spcBef>
                <a:spcPts val="0"/>
              </a:spcBef>
              <a:spcAft>
                <a:spcPts val="0"/>
              </a:spcAft>
              <a:buClr>
                <a:schemeClr val="dk1"/>
              </a:buClr>
              <a:buSzPts val="2300"/>
              <a:buAutoNum type="arabicPeriod"/>
            </a:pPr>
            <a:r>
              <a:rPr lang="en" sz="2300">
                <a:solidFill>
                  <a:schemeClr val="dk1"/>
                </a:solidFill>
              </a:rPr>
              <a:t>Type in </a:t>
            </a:r>
            <a:endParaRPr sz="2300">
              <a:solidFill>
                <a:schemeClr val="dk1"/>
              </a:solidFill>
            </a:endParaRPr>
          </a:p>
          <a:p>
            <a:pPr indent="0" lvl="0" marL="0" rtl="0" algn="l">
              <a:spcBef>
                <a:spcPts val="0"/>
              </a:spcBef>
              <a:spcAft>
                <a:spcPts val="0"/>
              </a:spcAft>
              <a:buNone/>
            </a:pPr>
            <a:r>
              <a:t/>
            </a:r>
            <a:endParaRPr sz="2300">
              <a:solidFill>
                <a:schemeClr val="dk1"/>
              </a:solidFill>
            </a:endParaRPr>
          </a:p>
          <a:p>
            <a:pPr indent="0" lvl="0" marL="0" rtl="0" algn="l">
              <a:spcBef>
                <a:spcPts val="0"/>
              </a:spcBef>
              <a:spcAft>
                <a:spcPts val="0"/>
              </a:spcAft>
              <a:buNone/>
            </a:pPr>
            <a:r>
              <a:rPr lang="en" sz="2300">
                <a:solidFill>
                  <a:schemeClr val="dk1"/>
                </a:solidFill>
              </a:rPr>
              <a:t>Have students sign up for GPT-3 “Open AI”</a:t>
            </a:r>
            <a:endParaRPr sz="2300">
              <a:solidFill>
                <a:schemeClr val="dk1"/>
              </a:solidFill>
            </a:endParaRPr>
          </a:p>
          <a:p>
            <a:pPr indent="0" lvl="0" marL="0" rtl="0" algn="l">
              <a:spcBef>
                <a:spcPts val="0"/>
              </a:spcBef>
              <a:spcAft>
                <a:spcPts val="0"/>
              </a:spcAft>
              <a:buNone/>
            </a:pPr>
            <a:r>
              <a:t/>
            </a:r>
            <a:endParaRPr sz="2300">
              <a:solidFill>
                <a:schemeClr val="dk1"/>
              </a:solidFill>
            </a:endParaRPr>
          </a:p>
          <a:p>
            <a:pPr indent="0" lvl="0" marL="0" rtl="0" algn="l">
              <a:spcBef>
                <a:spcPts val="0"/>
              </a:spcBef>
              <a:spcAft>
                <a:spcPts val="0"/>
              </a:spcAft>
              <a:buNone/>
            </a:pPr>
            <a:r>
              <a:rPr lang="en" sz="2300">
                <a:solidFill>
                  <a:schemeClr val="dk1"/>
                </a:solidFill>
              </a:rPr>
              <a:t>Use about 7 minutes to “play around” with GPT-3 explore.</a:t>
            </a:r>
            <a:endParaRPr sz="2300">
              <a:solidFill>
                <a:schemeClr val="dk1"/>
              </a:solidFill>
            </a:endParaRPr>
          </a:p>
          <a:p>
            <a:pPr indent="0" lvl="0" marL="0" rtl="0" algn="l">
              <a:spcBef>
                <a:spcPts val="0"/>
              </a:spcBef>
              <a:spcAft>
                <a:spcPts val="1200"/>
              </a:spcAft>
              <a:buNone/>
            </a:pPr>
            <a:r>
              <a:t/>
            </a:r>
            <a:endParaRPr sz="2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196875" y="192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Explain: Example comparison questions/question types.</a:t>
            </a:r>
            <a:endParaRPr/>
          </a:p>
        </p:txBody>
      </p:sp>
      <p:pic>
        <p:nvPicPr>
          <p:cNvPr id="163" name="Google Shape;163;p26"/>
          <p:cNvPicPr preferRelativeResize="0"/>
          <p:nvPr/>
        </p:nvPicPr>
        <p:blipFill>
          <a:blip r:embed="rId3">
            <a:alphaModFix/>
          </a:blip>
          <a:stretch>
            <a:fillRect/>
          </a:stretch>
        </p:blipFill>
        <p:spPr>
          <a:xfrm>
            <a:off x="398100" y="956750"/>
            <a:ext cx="8477550" cy="2030744"/>
          </a:xfrm>
          <a:prstGeom prst="rect">
            <a:avLst/>
          </a:prstGeom>
          <a:noFill/>
          <a:ln>
            <a:noFill/>
          </a:ln>
        </p:spPr>
      </p:pic>
      <p:pic>
        <p:nvPicPr>
          <p:cNvPr id="164" name="Google Shape;164;p26"/>
          <p:cNvPicPr preferRelativeResize="0"/>
          <p:nvPr/>
        </p:nvPicPr>
        <p:blipFill>
          <a:blip r:embed="rId4">
            <a:alphaModFix/>
          </a:blip>
          <a:stretch>
            <a:fillRect/>
          </a:stretch>
        </p:blipFill>
        <p:spPr>
          <a:xfrm>
            <a:off x="434175" y="2951750"/>
            <a:ext cx="8520600" cy="1384801"/>
          </a:xfrm>
          <a:prstGeom prst="rect">
            <a:avLst/>
          </a:prstGeom>
          <a:noFill/>
          <a:ln>
            <a:noFill/>
          </a:ln>
        </p:spPr>
      </p:pic>
      <p:sp>
        <p:nvSpPr>
          <p:cNvPr id="165" name="Google Shape;165;p26"/>
          <p:cNvSpPr/>
          <p:nvPr/>
        </p:nvSpPr>
        <p:spPr>
          <a:xfrm>
            <a:off x="76550" y="956750"/>
            <a:ext cx="3981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1</a:t>
            </a:r>
            <a:endParaRPr b="1"/>
          </a:p>
        </p:txBody>
      </p:sp>
      <p:sp>
        <p:nvSpPr>
          <p:cNvPr id="166" name="Google Shape;166;p26"/>
          <p:cNvSpPr/>
          <p:nvPr/>
        </p:nvSpPr>
        <p:spPr>
          <a:xfrm>
            <a:off x="0" y="2807675"/>
            <a:ext cx="3981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2</a:t>
            </a:r>
            <a:endParaRPr b="1"/>
          </a:p>
        </p:txBody>
      </p:sp>
      <p:sp>
        <p:nvSpPr>
          <p:cNvPr id="167" name="Google Shape;167;p26"/>
          <p:cNvSpPr/>
          <p:nvPr/>
        </p:nvSpPr>
        <p:spPr>
          <a:xfrm>
            <a:off x="-15300" y="4462300"/>
            <a:ext cx="9144000" cy="620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What do you notice about these two </a:t>
            </a:r>
            <a:r>
              <a:rPr lang="en"/>
              <a:t>questions</a:t>
            </a:r>
            <a:r>
              <a:rPr lang="en"/>
              <a:t>? As you think of </a:t>
            </a:r>
            <a:r>
              <a:rPr lang="en"/>
              <a:t>questions</a:t>
            </a:r>
            <a:r>
              <a:rPr lang="en"/>
              <a:t> to test GPT-3 with, how does the structure of these questions and </a:t>
            </a:r>
            <a:r>
              <a:rPr lang="en"/>
              <a:t>responses</a:t>
            </a:r>
            <a:r>
              <a:rPr lang="en"/>
              <a:t> impact your decision making?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type="title"/>
          </p:nvPr>
        </p:nvSpPr>
        <p:spPr>
          <a:xfrm>
            <a:off x="196875" y="192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Explain: Example comparison questions/question types.</a:t>
            </a:r>
            <a:endParaRPr/>
          </a:p>
        </p:txBody>
      </p:sp>
      <p:sp>
        <p:nvSpPr>
          <p:cNvPr id="173" name="Google Shape;173;p27"/>
          <p:cNvSpPr/>
          <p:nvPr/>
        </p:nvSpPr>
        <p:spPr>
          <a:xfrm>
            <a:off x="0" y="2421775"/>
            <a:ext cx="3981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2</a:t>
            </a:r>
            <a:endParaRPr b="1"/>
          </a:p>
        </p:txBody>
      </p:sp>
      <p:sp>
        <p:nvSpPr>
          <p:cNvPr id="174" name="Google Shape;174;p27"/>
          <p:cNvSpPr/>
          <p:nvPr/>
        </p:nvSpPr>
        <p:spPr>
          <a:xfrm>
            <a:off x="-15300" y="4462300"/>
            <a:ext cx="9144000" cy="620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What do you notice about these two questions? As you think of questions to test GPT-3 with, how does the structure of these questions and responses impact your decision making? </a:t>
            </a:r>
            <a:endParaRPr/>
          </a:p>
        </p:txBody>
      </p:sp>
      <p:pic>
        <p:nvPicPr>
          <p:cNvPr id="175" name="Google Shape;175;p27"/>
          <p:cNvPicPr preferRelativeResize="0"/>
          <p:nvPr/>
        </p:nvPicPr>
        <p:blipFill rotWithShape="1">
          <a:blip r:embed="rId3">
            <a:alphaModFix/>
          </a:blip>
          <a:srcRect b="34776" l="0" r="8809" t="0"/>
          <a:stretch/>
        </p:blipFill>
        <p:spPr>
          <a:xfrm>
            <a:off x="307200" y="956750"/>
            <a:ext cx="8821499" cy="1465022"/>
          </a:xfrm>
          <a:prstGeom prst="rect">
            <a:avLst/>
          </a:prstGeom>
          <a:noFill/>
          <a:ln>
            <a:noFill/>
          </a:ln>
        </p:spPr>
      </p:pic>
      <p:sp>
        <p:nvSpPr>
          <p:cNvPr id="176" name="Google Shape;176;p27"/>
          <p:cNvSpPr/>
          <p:nvPr/>
        </p:nvSpPr>
        <p:spPr>
          <a:xfrm>
            <a:off x="76550" y="956750"/>
            <a:ext cx="3981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1</a:t>
            </a:r>
            <a:endParaRPr b="1"/>
          </a:p>
        </p:txBody>
      </p:sp>
      <p:pic>
        <p:nvPicPr>
          <p:cNvPr id="177" name="Google Shape;177;p27"/>
          <p:cNvPicPr preferRelativeResize="0"/>
          <p:nvPr/>
        </p:nvPicPr>
        <p:blipFill rotWithShape="1">
          <a:blip r:embed="rId4">
            <a:alphaModFix/>
          </a:blip>
          <a:srcRect b="53379" l="0" r="0" t="0"/>
          <a:stretch/>
        </p:blipFill>
        <p:spPr>
          <a:xfrm>
            <a:off x="398100" y="2367600"/>
            <a:ext cx="8715025" cy="12789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15300" y="6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Explain: Example comparison questions/question types.</a:t>
            </a:r>
            <a:endParaRPr/>
          </a:p>
        </p:txBody>
      </p:sp>
      <p:sp>
        <p:nvSpPr>
          <p:cNvPr id="183" name="Google Shape;183;p28"/>
          <p:cNvSpPr/>
          <p:nvPr/>
        </p:nvSpPr>
        <p:spPr>
          <a:xfrm>
            <a:off x="39425" y="1903213"/>
            <a:ext cx="3981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2</a:t>
            </a:r>
            <a:endParaRPr b="1"/>
          </a:p>
        </p:txBody>
      </p:sp>
      <p:sp>
        <p:nvSpPr>
          <p:cNvPr id="184" name="Google Shape;184;p28"/>
          <p:cNvSpPr/>
          <p:nvPr/>
        </p:nvSpPr>
        <p:spPr>
          <a:xfrm>
            <a:off x="-15300" y="4462300"/>
            <a:ext cx="9144000" cy="620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What do you notice about these three questions? As you think of questions to test GPT-3 with, how does the structure of these questions and responses impact your decision making? </a:t>
            </a:r>
            <a:endParaRPr/>
          </a:p>
        </p:txBody>
      </p:sp>
      <p:sp>
        <p:nvSpPr>
          <p:cNvPr id="185" name="Google Shape;185;p28"/>
          <p:cNvSpPr/>
          <p:nvPr/>
        </p:nvSpPr>
        <p:spPr>
          <a:xfrm>
            <a:off x="39425" y="644700"/>
            <a:ext cx="3981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1</a:t>
            </a:r>
            <a:endParaRPr b="1"/>
          </a:p>
        </p:txBody>
      </p:sp>
      <p:pic>
        <p:nvPicPr>
          <p:cNvPr id="186" name="Google Shape;186;p28"/>
          <p:cNvPicPr preferRelativeResize="0"/>
          <p:nvPr/>
        </p:nvPicPr>
        <p:blipFill rotWithShape="1">
          <a:blip r:embed="rId3">
            <a:alphaModFix/>
          </a:blip>
          <a:srcRect b="0" l="0" r="0" t="61223"/>
          <a:stretch/>
        </p:blipFill>
        <p:spPr>
          <a:xfrm>
            <a:off x="564700" y="3074437"/>
            <a:ext cx="7865226" cy="1315425"/>
          </a:xfrm>
          <a:prstGeom prst="rect">
            <a:avLst/>
          </a:prstGeom>
          <a:noFill/>
          <a:ln>
            <a:noFill/>
          </a:ln>
        </p:spPr>
      </p:pic>
      <p:pic>
        <p:nvPicPr>
          <p:cNvPr id="187" name="Google Shape;187;p28"/>
          <p:cNvPicPr preferRelativeResize="0"/>
          <p:nvPr/>
        </p:nvPicPr>
        <p:blipFill rotWithShape="1">
          <a:blip r:embed="rId4">
            <a:alphaModFix/>
          </a:blip>
          <a:srcRect b="15616" l="0" r="38867" t="5909"/>
          <a:stretch/>
        </p:blipFill>
        <p:spPr>
          <a:xfrm>
            <a:off x="667350" y="1903225"/>
            <a:ext cx="5572374" cy="1098775"/>
          </a:xfrm>
          <a:prstGeom prst="rect">
            <a:avLst/>
          </a:prstGeom>
          <a:noFill/>
          <a:ln>
            <a:noFill/>
          </a:ln>
        </p:spPr>
      </p:pic>
      <p:pic>
        <p:nvPicPr>
          <p:cNvPr id="188" name="Google Shape;188;p28"/>
          <p:cNvPicPr preferRelativeResize="0"/>
          <p:nvPr/>
        </p:nvPicPr>
        <p:blipFill rotWithShape="1">
          <a:blip r:embed="rId5">
            <a:alphaModFix/>
          </a:blip>
          <a:srcRect b="20483" l="0" r="0" t="0"/>
          <a:stretch/>
        </p:blipFill>
        <p:spPr>
          <a:xfrm>
            <a:off x="677000" y="578750"/>
            <a:ext cx="5553075" cy="1055925"/>
          </a:xfrm>
          <a:prstGeom prst="rect">
            <a:avLst/>
          </a:prstGeom>
          <a:noFill/>
          <a:ln>
            <a:noFill/>
          </a:ln>
        </p:spPr>
      </p:pic>
      <p:sp>
        <p:nvSpPr>
          <p:cNvPr id="189" name="Google Shape;189;p28"/>
          <p:cNvSpPr/>
          <p:nvPr/>
        </p:nvSpPr>
        <p:spPr>
          <a:xfrm>
            <a:off x="39425" y="3161725"/>
            <a:ext cx="3981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3</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0" y="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220"/>
              <a:t>Determine your two questions</a:t>
            </a:r>
            <a:endParaRPr sz="2220"/>
          </a:p>
        </p:txBody>
      </p:sp>
      <p:sp>
        <p:nvSpPr>
          <p:cNvPr id="195" name="Google Shape;195;p29"/>
          <p:cNvSpPr txBox="1"/>
          <p:nvPr>
            <p:ph idx="1" type="body"/>
          </p:nvPr>
        </p:nvSpPr>
        <p:spPr>
          <a:xfrm>
            <a:off x="0" y="428800"/>
            <a:ext cx="9144000" cy="76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770"/>
              <a:buNone/>
            </a:pPr>
            <a:r>
              <a:rPr b="1" lang="en" sz="1660"/>
              <a:t>Using a 2 ft. by 3 ft. whiteboard working in groups of 3-4, devise two questions you will be testing GPT-3 with. </a:t>
            </a:r>
            <a:endParaRPr b="1" sz="1660"/>
          </a:p>
          <a:p>
            <a:pPr indent="0" lvl="0" marL="0" rtl="0" algn="l">
              <a:spcBef>
                <a:spcPts val="1200"/>
              </a:spcBef>
              <a:spcAft>
                <a:spcPts val="1200"/>
              </a:spcAft>
              <a:buSzPts val="770"/>
              <a:buNone/>
            </a:pPr>
            <a:r>
              <a:t/>
            </a:r>
            <a:endParaRPr sz="1260"/>
          </a:p>
        </p:txBody>
      </p:sp>
      <p:sp>
        <p:nvSpPr>
          <p:cNvPr id="196" name="Google Shape;196;p29"/>
          <p:cNvSpPr/>
          <p:nvPr/>
        </p:nvSpPr>
        <p:spPr>
          <a:xfrm>
            <a:off x="0" y="1149825"/>
            <a:ext cx="4362900" cy="3855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t>Question 1 to ask GPT-3</a:t>
            </a:r>
            <a:r>
              <a:rPr lang="en" sz="1700"/>
              <a:t>: (not biology related, but you think will challenge GPT-3)</a:t>
            </a:r>
            <a:endParaRPr sz="1700"/>
          </a:p>
          <a:p>
            <a:pPr indent="0" lvl="0" marL="0" rtl="0" algn="l">
              <a:spcBef>
                <a:spcPts val="0"/>
              </a:spcBef>
              <a:spcAft>
                <a:spcPts val="0"/>
              </a:spcAft>
              <a:buNone/>
            </a:pPr>
            <a:r>
              <a:rPr b="1" lang="en" sz="1700"/>
              <a:t>Hypothesis</a:t>
            </a:r>
            <a:r>
              <a:rPr lang="en" sz="1700"/>
              <a:t> of GPT-3 potential responses:</a:t>
            </a:r>
            <a:endParaRPr sz="1700"/>
          </a:p>
          <a:p>
            <a:pPr indent="0" lvl="0" marL="0" rtl="0" algn="l">
              <a:spcBef>
                <a:spcPts val="0"/>
              </a:spcBef>
              <a:spcAft>
                <a:spcPts val="0"/>
              </a:spcAft>
              <a:buNone/>
            </a:pPr>
            <a:r>
              <a:rPr b="1" lang="en" sz="1700"/>
              <a:t>Data Table</a:t>
            </a:r>
            <a:r>
              <a:rPr lang="en" sz="1700"/>
              <a:t> to collect responses:</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How might you convert your responses into a data representation? (compare the responses within questions? Across </a:t>
            </a:r>
            <a:r>
              <a:rPr lang="en" sz="1700"/>
              <a:t>questions</a:t>
            </a:r>
            <a:r>
              <a:rPr lang="en" sz="1700"/>
              <a:t>? Lengths? </a:t>
            </a:r>
            <a:r>
              <a:rPr lang="en" sz="1700"/>
              <a:t>Words over 4 letters? Show a couple correct and incorrect?)</a:t>
            </a:r>
            <a:endParaRPr sz="1700"/>
          </a:p>
        </p:txBody>
      </p:sp>
      <p:sp>
        <p:nvSpPr>
          <p:cNvPr id="197" name="Google Shape;197;p29"/>
          <p:cNvSpPr/>
          <p:nvPr/>
        </p:nvSpPr>
        <p:spPr>
          <a:xfrm>
            <a:off x="4410500" y="1149775"/>
            <a:ext cx="4733400" cy="3855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t>Question 2 to ask GPT-3</a:t>
            </a:r>
            <a:r>
              <a:rPr lang="en" sz="1800"/>
              <a:t>: (biology related):</a:t>
            </a:r>
            <a:endParaRPr sz="1800"/>
          </a:p>
          <a:p>
            <a:pPr indent="0" lvl="0" marL="0" rtl="0" algn="l">
              <a:spcBef>
                <a:spcPts val="0"/>
              </a:spcBef>
              <a:spcAft>
                <a:spcPts val="0"/>
              </a:spcAft>
              <a:buNone/>
            </a:pPr>
            <a:r>
              <a:rPr b="1" lang="en" sz="1800">
                <a:solidFill>
                  <a:schemeClr val="dk1"/>
                </a:solidFill>
              </a:rPr>
              <a:t>Hypothesis</a:t>
            </a:r>
            <a:r>
              <a:rPr lang="en" sz="1800">
                <a:solidFill>
                  <a:schemeClr val="dk1"/>
                </a:solidFill>
              </a:rPr>
              <a:t> of GPT-3 potential responses:</a:t>
            </a:r>
            <a:endParaRPr sz="1800">
              <a:solidFill>
                <a:schemeClr val="dk1"/>
              </a:solidFill>
            </a:endParaRPr>
          </a:p>
          <a:p>
            <a:pPr indent="0" lvl="0" marL="0" rtl="0" algn="l">
              <a:spcBef>
                <a:spcPts val="0"/>
              </a:spcBef>
              <a:spcAft>
                <a:spcPts val="0"/>
              </a:spcAft>
              <a:buNone/>
            </a:pPr>
            <a:r>
              <a:rPr b="1" lang="en" sz="1800">
                <a:solidFill>
                  <a:schemeClr val="dk1"/>
                </a:solidFill>
              </a:rPr>
              <a:t>Data Table</a:t>
            </a:r>
            <a:r>
              <a:rPr lang="en" sz="1800">
                <a:solidFill>
                  <a:schemeClr val="dk1"/>
                </a:solidFill>
              </a:rPr>
              <a:t> to collect responses:</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 sz="1800">
                <a:solidFill>
                  <a:schemeClr val="dk1"/>
                </a:solidFill>
              </a:rPr>
              <a:t>How might you convert your responses into a data representation? (compare the responses within questions? Across questions? Lengths? Words over 4 letters? Show a couple correct and incorrect?)</a:t>
            </a:r>
            <a:endParaRPr sz="18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Homework/Extension/Start of Next Class:</a:t>
            </a:r>
            <a:endParaRPr/>
          </a:p>
        </p:txBody>
      </p:sp>
      <p:sp>
        <p:nvSpPr>
          <p:cNvPr id="203" name="Google Shape;203;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1600">
                <a:solidFill>
                  <a:schemeClr val="dk1"/>
                </a:solidFill>
              </a:rPr>
              <a:t>Homework: Read </a:t>
            </a:r>
            <a:r>
              <a:rPr b="1" lang="en" sz="1600" u="sng">
                <a:solidFill>
                  <a:srgbClr val="1155CC"/>
                </a:solidFill>
                <a:hlinkClick r:id="rId3">
                  <a:extLst>
                    <a:ext uri="{A12FA001-AC4F-418D-AE19-62706E023703}">
                      <ahyp:hlinkClr val="tx"/>
                    </a:ext>
                  </a:extLst>
                </a:hlinkClick>
              </a:rPr>
              <a:t>https://www.scientificamerican.com/article/we-asked-gpt-3-to-write-an-academic-paper-about-itself-then-we-tried-to-get-it-published/</a:t>
            </a:r>
            <a:r>
              <a:rPr b="1" lang="en" sz="1600">
                <a:solidFill>
                  <a:schemeClr val="dk1"/>
                </a:solidFill>
              </a:rPr>
              <a:t> </a:t>
            </a:r>
            <a:endParaRPr b="1" sz="1600">
              <a:solidFill>
                <a:schemeClr val="dk1"/>
              </a:solidFill>
            </a:endParaRPr>
          </a:p>
          <a:p>
            <a:pPr indent="0" lvl="0" marL="0" rtl="0" algn="l">
              <a:spcBef>
                <a:spcPts val="0"/>
              </a:spcBef>
              <a:spcAft>
                <a:spcPts val="0"/>
              </a:spcAft>
              <a:buNone/>
            </a:pPr>
            <a:r>
              <a:t/>
            </a:r>
            <a:endParaRPr b="1" sz="1600">
              <a:solidFill>
                <a:schemeClr val="dk1"/>
              </a:solidFill>
            </a:endParaRPr>
          </a:p>
          <a:p>
            <a:pPr indent="0" lvl="0" marL="0" rtl="0" algn="l">
              <a:spcBef>
                <a:spcPts val="0"/>
              </a:spcBef>
              <a:spcAft>
                <a:spcPts val="0"/>
              </a:spcAft>
              <a:buNone/>
            </a:pPr>
            <a:r>
              <a:rPr b="1" lang="en" sz="1600">
                <a:solidFill>
                  <a:schemeClr val="dk1"/>
                </a:solidFill>
              </a:rPr>
              <a:t>Extension: Robots Enact Malignant Stereotypes </a:t>
            </a:r>
            <a:r>
              <a:rPr b="1" lang="en" sz="1600" u="sng">
                <a:solidFill>
                  <a:srgbClr val="1155CC"/>
                </a:solidFill>
                <a:hlinkClick r:id="rId4">
                  <a:extLst>
                    <a:ext uri="{A12FA001-AC4F-418D-AE19-62706E023703}">
                      <ahyp:hlinkClr val="tx"/>
                    </a:ext>
                  </a:extLst>
                </a:hlinkClick>
              </a:rPr>
              <a:t>https://dl.acm.org/doi/pdf/10.1145/3531146.3533138</a:t>
            </a:r>
            <a:endParaRPr b="1" sz="2300"/>
          </a:p>
          <a:p>
            <a:pPr indent="0" lvl="0" marL="0" rtl="0" algn="l">
              <a:spcBef>
                <a:spcPts val="0"/>
              </a:spcBef>
              <a:spcAft>
                <a:spcPts val="0"/>
              </a:spcAft>
              <a:buNone/>
            </a:pPr>
            <a:r>
              <a:t/>
            </a:r>
            <a:endParaRPr b="1" sz="2300"/>
          </a:p>
          <a:p>
            <a:pPr indent="0" lvl="0" marL="0" rtl="0" algn="l">
              <a:spcBef>
                <a:spcPts val="0"/>
              </a:spcBef>
              <a:spcAft>
                <a:spcPts val="0"/>
              </a:spcAft>
              <a:buNone/>
            </a:pPr>
            <a:r>
              <a:rPr b="1" lang="en"/>
              <a:t>Next class: time to </a:t>
            </a:r>
            <a:r>
              <a:rPr b="1" lang="en"/>
              <a:t>prepare data representation on google sheets or using another medium to communicate the data/results (think about bar graphs, High, Low, Pattern, Anomaly + other options from the first lesson).</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1"/>
          <p:cNvSpPr txBox="1"/>
          <p:nvPr>
            <p:ph type="title"/>
          </p:nvPr>
        </p:nvSpPr>
        <p:spPr>
          <a:xfrm>
            <a:off x="12035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C: better understand </a:t>
            </a:r>
            <a:r>
              <a:rPr lang="en"/>
              <a:t>efficiency</a:t>
            </a:r>
            <a:r>
              <a:rPr lang="en"/>
              <a:t> by </a:t>
            </a:r>
            <a:r>
              <a:rPr lang="en" sz="2700"/>
              <a:t>evaluating carbon emission (and emission reduction) claims and evidence. (Potential electric bike experiment)</a:t>
            </a:r>
            <a:r>
              <a:rPr lang="en" sz="3800"/>
              <a:t> </a:t>
            </a:r>
            <a:endParaRPr sz="3800"/>
          </a:p>
        </p:txBody>
      </p:sp>
      <p:sp>
        <p:nvSpPr>
          <p:cNvPr id="209" name="Google Shape;209;p31"/>
          <p:cNvSpPr txBox="1"/>
          <p:nvPr>
            <p:ph idx="1" type="body"/>
          </p:nvPr>
        </p:nvSpPr>
        <p:spPr>
          <a:xfrm>
            <a:off x="311700" y="14509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Engage: Keeling curve/data cherry picking of just 6 summer months vs. two years</a:t>
            </a:r>
            <a:endParaRPr/>
          </a:p>
          <a:p>
            <a:pPr indent="0" lvl="0" marL="0" rtl="0" algn="l">
              <a:spcBef>
                <a:spcPts val="1200"/>
              </a:spcBef>
              <a:spcAft>
                <a:spcPts val="0"/>
              </a:spcAft>
              <a:buNone/>
            </a:pPr>
            <a:r>
              <a:rPr lang="en"/>
              <a:t>Explore: Carbon </a:t>
            </a:r>
            <a:r>
              <a:rPr lang="en"/>
              <a:t>footprint</a:t>
            </a:r>
            <a:endParaRPr/>
          </a:p>
          <a:p>
            <a:pPr indent="0" lvl="0" marL="0" rtl="0" algn="l">
              <a:spcBef>
                <a:spcPts val="1200"/>
              </a:spcBef>
              <a:spcAft>
                <a:spcPts val="0"/>
              </a:spcAft>
              <a:buNone/>
            </a:pPr>
            <a:r>
              <a:rPr lang="en"/>
              <a:t>Explain: Climate change video</a:t>
            </a:r>
            <a:endParaRPr/>
          </a:p>
          <a:p>
            <a:pPr indent="0" lvl="0" marL="0" rtl="0" algn="l">
              <a:spcBef>
                <a:spcPts val="1200"/>
              </a:spcBef>
              <a:spcAft>
                <a:spcPts val="0"/>
              </a:spcAft>
              <a:buNone/>
            </a:pPr>
            <a:r>
              <a:rPr lang="en"/>
              <a:t>Elaborate: Evaluations of specific claim </a:t>
            </a:r>
            <a:endParaRPr/>
          </a:p>
          <a:p>
            <a:pPr indent="0" lvl="0" marL="0" rtl="0" algn="l">
              <a:spcBef>
                <a:spcPts val="1200"/>
              </a:spcBef>
              <a:spcAft>
                <a:spcPts val="1200"/>
              </a:spcAft>
              <a:buNone/>
            </a:pPr>
            <a:r>
              <a:rPr lang="en"/>
              <a:t>Extension: Presentation of carbon emission reduction plan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RET Module 2022</a:t>
            </a:r>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77500" lnSpcReduction="10000"/>
          </a:bodyPr>
          <a:lstStyle/>
          <a:p>
            <a:pPr indent="0" lvl="0" marL="0" rtl="0" algn="ctr">
              <a:spcBef>
                <a:spcPts val="0"/>
              </a:spcBef>
              <a:spcAft>
                <a:spcPts val="0"/>
              </a:spcAft>
              <a:buNone/>
            </a:pPr>
            <a:r>
              <a:rPr lang="en"/>
              <a:t>Overall Goal:</a:t>
            </a:r>
            <a:r>
              <a:rPr b="1" lang="en" sz="2750">
                <a:solidFill>
                  <a:schemeClr val="dk1"/>
                </a:solidFill>
              </a:rPr>
              <a:t>explore and create interesting data representations to make and evaluate evidence based claims. </a:t>
            </a:r>
            <a:endParaRPr sz="275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15" name="Google Shape;215;p3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16" name="Google Shape;216;p32"/>
          <p:cNvPicPr preferRelativeResize="0"/>
          <p:nvPr/>
        </p:nvPicPr>
        <p:blipFill>
          <a:blip r:embed="rId3">
            <a:alphaModFix/>
          </a:blip>
          <a:stretch>
            <a:fillRect/>
          </a:stretch>
        </p:blipFill>
        <p:spPr>
          <a:xfrm>
            <a:off x="285750" y="0"/>
            <a:ext cx="85725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22" name="Google Shape;222;p3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23" name="Google Shape;223;p33"/>
          <p:cNvPicPr preferRelativeResize="0"/>
          <p:nvPr/>
        </p:nvPicPr>
        <p:blipFill>
          <a:blip r:embed="rId3">
            <a:alphaModFix/>
          </a:blip>
          <a:stretch>
            <a:fillRect/>
          </a:stretch>
        </p:blipFill>
        <p:spPr>
          <a:xfrm>
            <a:off x="285750" y="0"/>
            <a:ext cx="85725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txBox="1"/>
          <p:nvPr>
            <p:ph type="title"/>
          </p:nvPr>
        </p:nvSpPr>
        <p:spPr>
          <a:xfrm>
            <a:off x="68875" y="77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Engage: Prediction/Estimation</a:t>
            </a:r>
            <a:endParaRPr/>
          </a:p>
        </p:txBody>
      </p:sp>
      <p:sp>
        <p:nvSpPr>
          <p:cNvPr id="229" name="Google Shape;229;p34"/>
          <p:cNvSpPr txBox="1"/>
          <p:nvPr>
            <p:ph idx="1" type="body"/>
          </p:nvPr>
        </p:nvSpPr>
        <p:spPr>
          <a:xfrm>
            <a:off x="68875" y="695150"/>
            <a:ext cx="4503000" cy="43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solidFill>
                  <a:schemeClr val="dk1"/>
                </a:solidFill>
              </a:rPr>
              <a:t>Estimate the amount of greenhouse gases you are responsible for in one year. </a:t>
            </a:r>
            <a:endParaRPr sz="2300">
              <a:solidFill>
                <a:schemeClr val="dk1"/>
              </a:solidFill>
            </a:endParaRPr>
          </a:p>
          <a:p>
            <a:pPr indent="-349250" lvl="1" marL="914400" rtl="0" algn="l">
              <a:spcBef>
                <a:spcPts val="0"/>
              </a:spcBef>
              <a:spcAft>
                <a:spcPts val="0"/>
              </a:spcAft>
              <a:buClr>
                <a:schemeClr val="dk1"/>
              </a:buClr>
              <a:buSzPts val="1900"/>
              <a:buAutoNum type="alphaLcPeriod"/>
            </a:pPr>
            <a:r>
              <a:rPr lang="en" sz="1900">
                <a:solidFill>
                  <a:schemeClr val="dk1"/>
                </a:solidFill>
              </a:rPr>
              <a:t>1 lbs of CO</a:t>
            </a:r>
            <a:r>
              <a:rPr baseline="-25000" lang="en" sz="1900">
                <a:solidFill>
                  <a:schemeClr val="dk1"/>
                </a:solidFill>
              </a:rPr>
              <a:t>2</a:t>
            </a:r>
            <a:r>
              <a:rPr lang="en" sz="1900">
                <a:solidFill>
                  <a:schemeClr val="dk1"/>
                </a:solidFill>
              </a:rPr>
              <a:t>e</a:t>
            </a:r>
            <a:endParaRPr sz="1900">
              <a:solidFill>
                <a:schemeClr val="dk1"/>
              </a:solidFill>
            </a:endParaRPr>
          </a:p>
          <a:p>
            <a:pPr indent="-349250" lvl="1" marL="914400" rtl="0" algn="l">
              <a:spcBef>
                <a:spcPts val="0"/>
              </a:spcBef>
              <a:spcAft>
                <a:spcPts val="0"/>
              </a:spcAft>
              <a:buClr>
                <a:schemeClr val="dk1"/>
              </a:buClr>
              <a:buSzPts val="1900"/>
              <a:buAutoNum type="alphaLcPeriod"/>
            </a:pPr>
            <a:r>
              <a:rPr lang="en" sz="1900">
                <a:solidFill>
                  <a:schemeClr val="dk1"/>
                </a:solidFill>
              </a:rPr>
              <a:t>10 lb</a:t>
            </a:r>
            <a:r>
              <a:rPr lang="en" sz="1900">
                <a:solidFill>
                  <a:schemeClr val="dk1"/>
                </a:solidFill>
              </a:rPr>
              <a:t>s of CO</a:t>
            </a:r>
            <a:r>
              <a:rPr baseline="-25000" lang="en" sz="1900">
                <a:solidFill>
                  <a:schemeClr val="dk1"/>
                </a:solidFill>
              </a:rPr>
              <a:t>2</a:t>
            </a:r>
            <a:r>
              <a:rPr lang="en" sz="1900">
                <a:solidFill>
                  <a:schemeClr val="dk1"/>
                </a:solidFill>
              </a:rPr>
              <a:t>e </a:t>
            </a:r>
            <a:endParaRPr sz="1900">
              <a:solidFill>
                <a:schemeClr val="dk1"/>
              </a:solidFill>
            </a:endParaRPr>
          </a:p>
          <a:p>
            <a:pPr indent="-349250" lvl="1" marL="914400" rtl="0" algn="l">
              <a:spcBef>
                <a:spcPts val="0"/>
              </a:spcBef>
              <a:spcAft>
                <a:spcPts val="0"/>
              </a:spcAft>
              <a:buClr>
                <a:schemeClr val="dk1"/>
              </a:buClr>
              <a:buSzPts val="1900"/>
              <a:buAutoNum type="alphaLcPeriod"/>
            </a:pPr>
            <a:r>
              <a:rPr lang="en" sz="1900">
                <a:solidFill>
                  <a:schemeClr val="dk1"/>
                </a:solidFill>
              </a:rPr>
              <a:t>100 lbs CO</a:t>
            </a:r>
            <a:r>
              <a:rPr baseline="-25000" lang="en" sz="1900">
                <a:solidFill>
                  <a:schemeClr val="dk1"/>
                </a:solidFill>
              </a:rPr>
              <a:t>2</a:t>
            </a:r>
            <a:r>
              <a:rPr lang="en" sz="1900">
                <a:solidFill>
                  <a:schemeClr val="dk1"/>
                </a:solidFill>
              </a:rPr>
              <a:t>e </a:t>
            </a:r>
            <a:endParaRPr sz="1900">
              <a:solidFill>
                <a:schemeClr val="dk1"/>
              </a:solidFill>
            </a:endParaRPr>
          </a:p>
          <a:p>
            <a:pPr indent="-349250" lvl="1" marL="914400" rtl="0" algn="l">
              <a:spcBef>
                <a:spcPts val="0"/>
              </a:spcBef>
              <a:spcAft>
                <a:spcPts val="0"/>
              </a:spcAft>
              <a:buClr>
                <a:schemeClr val="dk1"/>
              </a:buClr>
              <a:buSzPts val="1900"/>
              <a:buAutoNum type="alphaLcPeriod"/>
            </a:pPr>
            <a:r>
              <a:rPr lang="en" sz="1900">
                <a:solidFill>
                  <a:schemeClr val="dk1"/>
                </a:solidFill>
              </a:rPr>
              <a:t>1,000 lbs CO</a:t>
            </a:r>
            <a:r>
              <a:rPr baseline="-25000" lang="en" sz="1900">
                <a:solidFill>
                  <a:schemeClr val="dk1"/>
                </a:solidFill>
              </a:rPr>
              <a:t>2</a:t>
            </a:r>
            <a:r>
              <a:rPr lang="en" sz="1900">
                <a:solidFill>
                  <a:schemeClr val="dk1"/>
                </a:solidFill>
              </a:rPr>
              <a:t>e </a:t>
            </a:r>
            <a:endParaRPr sz="1900">
              <a:solidFill>
                <a:schemeClr val="dk1"/>
              </a:solidFill>
            </a:endParaRPr>
          </a:p>
          <a:p>
            <a:pPr indent="-349250" lvl="1" marL="914400" rtl="0" algn="l">
              <a:spcBef>
                <a:spcPts val="0"/>
              </a:spcBef>
              <a:spcAft>
                <a:spcPts val="0"/>
              </a:spcAft>
              <a:buClr>
                <a:schemeClr val="dk1"/>
              </a:buClr>
              <a:buSzPts val="1900"/>
              <a:buAutoNum type="alphaLcPeriod"/>
            </a:pPr>
            <a:r>
              <a:rPr lang="en" sz="1900">
                <a:solidFill>
                  <a:schemeClr val="dk1"/>
                </a:solidFill>
              </a:rPr>
              <a:t>10,000 lbs CO</a:t>
            </a:r>
            <a:r>
              <a:rPr baseline="-25000" lang="en" sz="1900">
                <a:solidFill>
                  <a:schemeClr val="dk1"/>
                </a:solidFill>
              </a:rPr>
              <a:t>2</a:t>
            </a:r>
            <a:r>
              <a:rPr lang="en" sz="1900">
                <a:solidFill>
                  <a:schemeClr val="dk1"/>
                </a:solidFill>
              </a:rPr>
              <a:t>e </a:t>
            </a:r>
            <a:endParaRPr sz="1900">
              <a:solidFill>
                <a:schemeClr val="dk1"/>
              </a:solidFill>
            </a:endParaRPr>
          </a:p>
          <a:p>
            <a:pPr indent="-349250" lvl="1" marL="914400" rtl="0" algn="l">
              <a:spcBef>
                <a:spcPts val="0"/>
              </a:spcBef>
              <a:spcAft>
                <a:spcPts val="0"/>
              </a:spcAft>
              <a:buClr>
                <a:schemeClr val="dk1"/>
              </a:buClr>
              <a:buSzPts val="1900"/>
              <a:buAutoNum type="alphaLcPeriod"/>
            </a:pPr>
            <a:r>
              <a:rPr lang="en" sz="1900">
                <a:solidFill>
                  <a:schemeClr val="dk1"/>
                </a:solidFill>
              </a:rPr>
              <a:t>100,000 lbs CO</a:t>
            </a:r>
            <a:r>
              <a:rPr baseline="-25000" lang="en" sz="1900">
                <a:solidFill>
                  <a:schemeClr val="dk1"/>
                </a:solidFill>
              </a:rPr>
              <a:t>2</a:t>
            </a:r>
            <a:r>
              <a:rPr lang="en" sz="1900">
                <a:solidFill>
                  <a:schemeClr val="dk1"/>
                </a:solidFill>
              </a:rPr>
              <a:t>e</a:t>
            </a:r>
            <a:endParaRPr sz="1900">
              <a:solidFill>
                <a:schemeClr val="dk1"/>
              </a:solidFill>
            </a:endParaRPr>
          </a:p>
          <a:p>
            <a:pPr indent="-349250" lvl="1" marL="914400" rtl="0" algn="l">
              <a:spcBef>
                <a:spcPts val="0"/>
              </a:spcBef>
              <a:spcAft>
                <a:spcPts val="0"/>
              </a:spcAft>
              <a:buClr>
                <a:schemeClr val="dk1"/>
              </a:buClr>
              <a:buSzPts val="1900"/>
              <a:buAutoNum type="alphaLcPeriod"/>
            </a:pPr>
            <a:r>
              <a:rPr lang="en" sz="1900">
                <a:solidFill>
                  <a:schemeClr val="dk1"/>
                </a:solidFill>
              </a:rPr>
              <a:t>1,000,000 lbs CO</a:t>
            </a:r>
            <a:r>
              <a:rPr baseline="-25000" lang="en" sz="1900">
                <a:solidFill>
                  <a:schemeClr val="dk1"/>
                </a:solidFill>
              </a:rPr>
              <a:t>2</a:t>
            </a:r>
            <a:r>
              <a:rPr lang="en" sz="1900">
                <a:solidFill>
                  <a:schemeClr val="dk1"/>
                </a:solidFill>
              </a:rPr>
              <a:t>e</a:t>
            </a:r>
            <a:endParaRPr sz="1900">
              <a:solidFill>
                <a:schemeClr val="dk1"/>
              </a:solidFill>
            </a:endParaRPr>
          </a:p>
          <a:p>
            <a:pPr indent="-349250" lvl="1" marL="914400" rtl="0" algn="l">
              <a:spcBef>
                <a:spcPts val="0"/>
              </a:spcBef>
              <a:spcAft>
                <a:spcPts val="0"/>
              </a:spcAft>
              <a:buClr>
                <a:schemeClr val="dk1"/>
              </a:buClr>
              <a:buSzPts val="1900"/>
              <a:buAutoNum type="alphaLcPeriod"/>
            </a:pPr>
            <a:r>
              <a:rPr lang="en" sz="1900">
                <a:solidFill>
                  <a:schemeClr val="dk1"/>
                </a:solidFill>
              </a:rPr>
              <a:t>10,000,000 lbs CO</a:t>
            </a:r>
            <a:r>
              <a:rPr baseline="-25000" lang="en" sz="1900">
                <a:solidFill>
                  <a:schemeClr val="dk1"/>
                </a:solidFill>
              </a:rPr>
              <a:t>2</a:t>
            </a:r>
            <a:r>
              <a:rPr lang="en" sz="1900">
                <a:solidFill>
                  <a:schemeClr val="dk1"/>
                </a:solidFill>
              </a:rPr>
              <a:t>e</a:t>
            </a:r>
            <a:endParaRPr sz="1900">
              <a:solidFill>
                <a:schemeClr val="dk1"/>
              </a:solidFill>
            </a:endParaRPr>
          </a:p>
        </p:txBody>
      </p:sp>
      <p:sp>
        <p:nvSpPr>
          <p:cNvPr id="230" name="Google Shape;230;p34"/>
          <p:cNvSpPr txBox="1"/>
          <p:nvPr>
            <p:ph idx="1" type="body"/>
          </p:nvPr>
        </p:nvSpPr>
        <p:spPr>
          <a:xfrm>
            <a:off x="4691225" y="695150"/>
            <a:ext cx="4503000" cy="4295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500">
                <a:solidFill>
                  <a:schemeClr val="dk1"/>
                </a:solidFill>
              </a:rPr>
              <a:t>How many tree equivalents are you responsible for each year? </a:t>
            </a:r>
            <a:endParaRPr sz="2500">
              <a:solidFill>
                <a:schemeClr val="dk1"/>
              </a:solidFill>
            </a:endParaRPr>
          </a:p>
          <a:p>
            <a:pPr indent="-387350" lvl="0" marL="457200" rtl="0" algn="l">
              <a:spcBef>
                <a:spcPts val="0"/>
              </a:spcBef>
              <a:spcAft>
                <a:spcPts val="0"/>
              </a:spcAft>
              <a:buClr>
                <a:schemeClr val="dk1"/>
              </a:buClr>
              <a:buSzPts val="2500"/>
              <a:buAutoNum type="alphaLcPeriod"/>
            </a:pPr>
            <a:r>
              <a:rPr lang="en" sz="2500">
                <a:solidFill>
                  <a:schemeClr val="dk1"/>
                </a:solidFill>
              </a:rPr>
              <a:t>1 trees</a:t>
            </a:r>
            <a:endParaRPr sz="2500">
              <a:solidFill>
                <a:schemeClr val="dk1"/>
              </a:solidFill>
            </a:endParaRPr>
          </a:p>
          <a:p>
            <a:pPr indent="-387350" lvl="0" marL="457200" rtl="0" algn="l">
              <a:spcBef>
                <a:spcPts val="0"/>
              </a:spcBef>
              <a:spcAft>
                <a:spcPts val="0"/>
              </a:spcAft>
              <a:buClr>
                <a:schemeClr val="dk1"/>
              </a:buClr>
              <a:buSzPts val="2500"/>
              <a:buAutoNum type="alphaLcPeriod"/>
            </a:pPr>
            <a:r>
              <a:rPr lang="en" sz="2500">
                <a:solidFill>
                  <a:schemeClr val="dk1"/>
                </a:solidFill>
              </a:rPr>
              <a:t>10 trees</a:t>
            </a:r>
            <a:endParaRPr sz="2500">
              <a:solidFill>
                <a:schemeClr val="dk1"/>
              </a:solidFill>
            </a:endParaRPr>
          </a:p>
          <a:p>
            <a:pPr indent="-387350" lvl="0" marL="457200" rtl="0" algn="l">
              <a:spcBef>
                <a:spcPts val="0"/>
              </a:spcBef>
              <a:spcAft>
                <a:spcPts val="0"/>
              </a:spcAft>
              <a:buClr>
                <a:schemeClr val="dk1"/>
              </a:buClr>
              <a:buSzPts val="2500"/>
              <a:buAutoNum type="alphaLcPeriod"/>
            </a:pPr>
            <a:r>
              <a:rPr lang="en" sz="2500">
                <a:solidFill>
                  <a:schemeClr val="dk1"/>
                </a:solidFill>
              </a:rPr>
              <a:t>100 </a:t>
            </a:r>
            <a:r>
              <a:rPr lang="en" sz="2500">
                <a:solidFill>
                  <a:schemeClr val="dk1"/>
                </a:solidFill>
              </a:rPr>
              <a:t>trees</a:t>
            </a:r>
            <a:endParaRPr sz="2500">
              <a:solidFill>
                <a:schemeClr val="dk1"/>
              </a:solidFill>
            </a:endParaRPr>
          </a:p>
          <a:p>
            <a:pPr indent="-387350" lvl="0" marL="457200" rtl="0" algn="l">
              <a:spcBef>
                <a:spcPts val="0"/>
              </a:spcBef>
              <a:spcAft>
                <a:spcPts val="0"/>
              </a:spcAft>
              <a:buClr>
                <a:schemeClr val="dk1"/>
              </a:buClr>
              <a:buSzPts val="2500"/>
              <a:buAutoNum type="alphaLcPeriod"/>
            </a:pPr>
            <a:r>
              <a:rPr lang="en" sz="2500">
                <a:solidFill>
                  <a:schemeClr val="dk1"/>
                </a:solidFill>
              </a:rPr>
              <a:t>1,000 </a:t>
            </a:r>
            <a:r>
              <a:rPr lang="en" sz="2500">
                <a:solidFill>
                  <a:schemeClr val="dk1"/>
                </a:solidFill>
              </a:rPr>
              <a:t>trees</a:t>
            </a:r>
            <a:endParaRPr sz="2500">
              <a:solidFill>
                <a:schemeClr val="dk1"/>
              </a:solidFill>
            </a:endParaRPr>
          </a:p>
          <a:p>
            <a:pPr indent="-387350" lvl="0" marL="457200" rtl="0" algn="l">
              <a:spcBef>
                <a:spcPts val="0"/>
              </a:spcBef>
              <a:spcAft>
                <a:spcPts val="0"/>
              </a:spcAft>
              <a:buClr>
                <a:schemeClr val="dk1"/>
              </a:buClr>
              <a:buSzPts val="2500"/>
              <a:buAutoNum type="alphaLcPeriod"/>
            </a:pPr>
            <a:r>
              <a:rPr lang="en" sz="2500">
                <a:solidFill>
                  <a:schemeClr val="dk1"/>
                </a:solidFill>
              </a:rPr>
              <a:t>10,000 </a:t>
            </a:r>
            <a:r>
              <a:rPr lang="en" sz="2500">
                <a:solidFill>
                  <a:schemeClr val="dk1"/>
                </a:solidFill>
              </a:rPr>
              <a:t>trees</a:t>
            </a:r>
            <a:endParaRPr sz="2500">
              <a:solidFill>
                <a:schemeClr val="dk1"/>
              </a:solidFill>
            </a:endParaRPr>
          </a:p>
          <a:p>
            <a:pPr indent="-387350" lvl="0" marL="457200" rtl="0" algn="l">
              <a:spcBef>
                <a:spcPts val="0"/>
              </a:spcBef>
              <a:spcAft>
                <a:spcPts val="0"/>
              </a:spcAft>
              <a:buClr>
                <a:schemeClr val="dk1"/>
              </a:buClr>
              <a:buSzPts val="2500"/>
              <a:buAutoNum type="alphaLcPeriod"/>
            </a:pPr>
            <a:r>
              <a:rPr lang="en" sz="2500">
                <a:solidFill>
                  <a:schemeClr val="dk1"/>
                </a:solidFill>
              </a:rPr>
              <a:t>100,000 </a:t>
            </a:r>
            <a:r>
              <a:rPr lang="en" sz="2500">
                <a:solidFill>
                  <a:schemeClr val="dk1"/>
                </a:solidFill>
              </a:rPr>
              <a:t>trees</a:t>
            </a:r>
            <a:endParaRPr sz="2500">
              <a:solidFill>
                <a:schemeClr val="dk1"/>
              </a:solidFill>
            </a:endParaRPr>
          </a:p>
          <a:p>
            <a:pPr indent="-387350" lvl="0" marL="457200" rtl="0" algn="l">
              <a:spcBef>
                <a:spcPts val="0"/>
              </a:spcBef>
              <a:spcAft>
                <a:spcPts val="0"/>
              </a:spcAft>
              <a:buClr>
                <a:schemeClr val="dk1"/>
              </a:buClr>
              <a:buSzPts val="2500"/>
              <a:buAutoNum type="alphaLcPeriod"/>
            </a:pPr>
            <a:r>
              <a:rPr lang="en" sz="2500">
                <a:solidFill>
                  <a:schemeClr val="dk1"/>
                </a:solidFill>
              </a:rPr>
              <a:t>1,000,000 </a:t>
            </a:r>
            <a:r>
              <a:rPr lang="en" sz="2500">
                <a:solidFill>
                  <a:schemeClr val="dk1"/>
                </a:solidFill>
              </a:rPr>
              <a:t>trees</a:t>
            </a:r>
            <a:endParaRPr sz="2500">
              <a:solidFill>
                <a:schemeClr val="dk1"/>
              </a:solidFill>
            </a:endParaRPr>
          </a:p>
          <a:p>
            <a:pPr indent="-387350" lvl="0" marL="457200" rtl="0" algn="l">
              <a:spcBef>
                <a:spcPts val="0"/>
              </a:spcBef>
              <a:spcAft>
                <a:spcPts val="0"/>
              </a:spcAft>
              <a:buClr>
                <a:schemeClr val="dk1"/>
              </a:buClr>
              <a:buSzPts val="2500"/>
              <a:buAutoNum type="alphaLcPeriod"/>
            </a:pPr>
            <a:r>
              <a:rPr lang="en" sz="2500">
                <a:solidFill>
                  <a:schemeClr val="dk1"/>
                </a:solidFill>
              </a:rPr>
              <a:t>10,000,000</a:t>
            </a:r>
            <a:r>
              <a:rPr lang="en" sz="2500">
                <a:solidFill>
                  <a:schemeClr val="dk1"/>
                </a:solidFill>
              </a:rPr>
              <a:t> trees</a:t>
            </a:r>
            <a:endParaRPr sz="2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en" sz="2750"/>
              <a:t>Explore</a:t>
            </a:r>
            <a:endParaRPr sz="2750"/>
          </a:p>
          <a:p>
            <a:pPr indent="0" lvl="0" marL="0" rtl="0" algn="l">
              <a:spcBef>
                <a:spcPts val="0"/>
              </a:spcBef>
              <a:spcAft>
                <a:spcPts val="0"/>
              </a:spcAft>
              <a:buNone/>
            </a:pPr>
            <a:r>
              <a:t/>
            </a:r>
            <a:endParaRPr/>
          </a:p>
        </p:txBody>
      </p:sp>
      <p:sp>
        <p:nvSpPr>
          <p:cNvPr id="236" name="Google Shape;236;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chemeClr val="dk1"/>
                </a:solidFill>
              </a:rPr>
              <a:t>Go to and attempt to complete </a:t>
            </a:r>
            <a:r>
              <a:rPr lang="en" sz="2000" u="sng">
                <a:solidFill>
                  <a:srgbClr val="1155CC"/>
                </a:solidFill>
                <a:hlinkClick r:id="rId3">
                  <a:extLst>
                    <a:ext uri="{A12FA001-AC4F-418D-AE19-62706E023703}">
                      <ahyp:hlinkClr val="tx"/>
                    </a:ext>
                  </a:extLst>
                </a:hlinkClick>
              </a:rPr>
              <a:t>https://www3.epa.gov/carbon-footprint-calculator/</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en" sz="2000">
                <a:solidFill>
                  <a:schemeClr val="dk1"/>
                </a:solidFill>
              </a:rPr>
              <a:t>Homework: text the questions you don’t know the answer to to the people in your life that may know. </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en" sz="2000">
                <a:solidFill>
                  <a:schemeClr val="dk1"/>
                </a:solidFill>
              </a:rPr>
              <a:t>Before leaving today: Select the carbon emissions you want to dig more deeply into…</a:t>
            </a:r>
            <a:endParaRPr sz="20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2" name="Google Shape;242;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3" name="Google Shape;243;p36"/>
          <p:cNvPicPr preferRelativeResize="0"/>
          <p:nvPr/>
        </p:nvPicPr>
        <p:blipFill>
          <a:blip r:embed="rId3">
            <a:alphaModFix/>
          </a:blip>
          <a:stretch>
            <a:fillRect/>
          </a:stretch>
        </p:blipFill>
        <p:spPr>
          <a:xfrm>
            <a:off x="0" y="-38394"/>
            <a:ext cx="9143998" cy="36421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9" name="Google Shape;249;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0" name="Google Shape;250;p37"/>
          <p:cNvPicPr preferRelativeResize="0"/>
          <p:nvPr/>
        </p:nvPicPr>
        <p:blipFill>
          <a:blip r:embed="rId3">
            <a:alphaModFix/>
          </a:blip>
          <a:stretch>
            <a:fillRect/>
          </a:stretch>
        </p:blipFill>
        <p:spPr>
          <a:xfrm>
            <a:off x="0" y="201039"/>
            <a:ext cx="9143999" cy="461897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56" name="Google Shape;256;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7" name="Google Shape;257;p38"/>
          <p:cNvPicPr preferRelativeResize="0"/>
          <p:nvPr/>
        </p:nvPicPr>
        <p:blipFill>
          <a:blip r:embed="rId3">
            <a:alphaModFix/>
          </a:blip>
          <a:stretch>
            <a:fillRect/>
          </a:stretch>
        </p:blipFill>
        <p:spPr>
          <a:xfrm>
            <a:off x="0" y="358345"/>
            <a:ext cx="9143999" cy="442681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9"/>
          <p:cNvSpPr txBox="1"/>
          <p:nvPr>
            <p:ph type="title"/>
          </p:nvPr>
        </p:nvSpPr>
        <p:spPr>
          <a:xfrm>
            <a:off x="0" y="0"/>
            <a:ext cx="9144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Digging deeper into carbon emissions for two specific item/activity </a:t>
            </a:r>
            <a:endParaRPr/>
          </a:p>
        </p:txBody>
      </p:sp>
      <p:sp>
        <p:nvSpPr>
          <p:cNvPr id="263" name="Google Shape;263;p39"/>
          <p:cNvSpPr txBox="1"/>
          <p:nvPr>
            <p:ph idx="1" type="body"/>
          </p:nvPr>
        </p:nvSpPr>
        <p:spPr>
          <a:xfrm>
            <a:off x="0" y="915600"/>
            <a:ext cx="2949300" cy="4157700"/>
          </a:xfrm>
          <a:prstGeom prst="rect">
            <a:avLst/>
          </a:prstGeom>
        </p:spPr>
        <p:txBody>
          <a:bodyPr anchorCtr="0" anchor="t" bIns="91425" lIns="91425" spcFirstLastPara="1" rIns="91425" wrap="square" tIns="91425">
            <a:normAutofit lnSpcReduction="10000"/>
          </a:bodyPr>
          <a:lstStyle/>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Sending a text only message</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Sending a text with a pic</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Sending a group text</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Sending a text with a pic to a group</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An email</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Plastic grocery bag/paper grocery bag</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Riding to school on a bus</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Driving to school in a civic, suv, electric car</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Riding a bike to school</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Riding an electric bike to school</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An apple</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zoom call</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Ironing a shirt</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Boiling a liter of water</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Boiled potatoes</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An orange</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diaper</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shower</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Hour of watching TV</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Walking through an exterior door</a:t>
            </a:r>
            <a:endParaRPr sz="1100">
              <a:solidFill>
                <a:srgbClr val="222222"/>
              </a:solidFill>
              <a:highlight>
                <a:srgbClr val="FFFFFF"/>
              </a:highlight>
            </a:endParaRPr>
          </a:p>
        </p:txBody>
      </p:sp>
      <p:sp>
        <p:nvSpPr>
          <p:cNvPr id="264" name="Google Shape;264;p39"/>
          <p:cNvSpPr txBox="1"/>
          <p:nvPr>
            <p:ph idx="1" type="body"/>
          </p:nvPr>
        </p:nvSpPr>
        <p:spPr>
          <a:xfrm>
            <a:off x="2719875" y="572700"/>
            <a:ext cx="2213100" cy="46257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8 oz. of strawberries</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roll of toilet paper</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bowl of oatmeal</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letter in the mail</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Traveling a mile by train</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Ice cream</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latte</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1 kg of trash in the landfill</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loaf of bread</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pint of beer</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Taking a bath</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Spending $1</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10 in pizza</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200 g of fish</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16 oz. of milk </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8 oz. of asparagus</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Bottle of wine</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Bunch of flowers</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Dozen eggs</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day’s protein</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Desalinating 1000 liters of water</a:t>
            </a:r>
            <a:endParaRPr sz="1100">
              <a:solidFill>
                <a:srgbClr val="222222"/>
              </a:solidFill>
              <a:highlight>
                <a:srgbClr val="FFFFFF"/>
              </a:highlight>
            </a:endParaRPr>
          </a:p>
        </p:txBody>
      </p:sp>
      <p:sp>
        <p:nvSpPr>
          <p:cNvPr id="265" name="Google Shape;265;p39"/>
          <p:cNvSpPr txBox="1"/>
          <p:nvPr>
            <p:ph idx="1" type="body"/>
          </p:nvPr>
        </p:nvSpPr>
        <p:spPr>
          <a:xfrm>
            <a:off x="4768150" y="447600"/>
            <a:ext cx="2213100" cy="46257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250 g of cheese</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125 g of hamburger</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takeout taco</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1 kg of rice</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1 kg of tomatoes</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8 oz. steak</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Pair of shoes</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Pair of pants</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Rush-hour </a:t>
            </a:r>
            <a:r>
              <a:rPr lang="en" sz="1100">
                <a:solidFill>
                  <a:srgbClr val="222222"/>
                </a:solidFill>
                <a:highlight>
                  <a:srgbClr val="FFFFFF"/>
                </a:highlight>
              </a:rPr>
              <a:t>drive to work</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Bag of cement</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Leaving the lights on</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Night in a hotel</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leg of lamb</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week of food</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Using a smartfood</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New carpet</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necklace</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Christmas waster/excess</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Insulating an attic</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Funeral</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computer</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pet</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mortgage</a:t>
            </a:r>
            <a:endParaRPr sz="1100">
              <a:solidFill>
                <a:srgbClr val="222222"/>
              </a:solidFill>
              <a:highlight>
                <a:srgbClr val="FFFFFF"/>
              </a:highlight>
            </a:endParaRPr>
          </a:p>
        </p:txBody>
      </p:sp>
      <p:sp>
        <p:nvSpPr>
          <p:cNvPr id="266" name="Google Shape;266;p39"/>
          <p:cNvSpPr txBox="1"/>
          <p:nvPr>
            <p:ph idx="1" type="body"/>
          </p:nvPr>
        </p:nvSpPr>
        <p:spPr>
          <a:xfrm>
            <a:off x="6930900" y="517850"/>
            <a:ext cx="2213100" cy="46257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medical operation</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Solar panels</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Flying from LA to Spain</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new car</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person</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Space Tourism</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wind turbine</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car crash</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Having a kid</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Building a new home</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The World Cup</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new coal mine</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Cryptocurrencies</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The USA</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All the world’s data centers</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Wildfires</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A war</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rPr lang="en" sz="1100">
                <a:solidFill>
                  <a:srgbClr val="222222"/>
                </a:solidFill>
                <a:highlight>
                  <a:srgbClr val="FFFFFF"/>
                </a:highlight>
              </a:rPr>
              <a:t>d</a:t>
            </a:r>
            <a:r>
              <a:rPr lang="en" sz="1100">
                <a:solidFill>
                  <a:srgbClr val="222222"/>
                </a:solidFill>
                <a:highlight>
                  <a:srgbClr val="FFFFFF"/>
                </a:highlight>
              </a:rPr>
              <a:t>eforestation</a:t>
            </a:r>
            <a:endParaRPr sz="1100">
              <a:solidFill>
                <a:srgbClr val="222222"/>
              </a:solidFill>
              <a:highlight>
                <a:srgbClr val="FFFFFF"/>
              </a:highlight>
            </a:endParaRPr>
          </a:p>
          <a:p>
            <a:pPr indent="-298450" lvl="0" marL="457200" rtl="0" algn="l">
              <a:spcBef>
                <a:spcPts val="0"/>
              </a:spcBef>
              <a:spcAft>
                <a:spcPts val="0"/>
              </a:spcAft>
              <a:buClr>
                <a:srgbClr val="222222"/>
              </a:buClr>
              <a:buSzPts val="1100"/>
              <a:buChar char="●"/>
            </a:pPr>
            <a:r>
              <a:t/>
            </a:r>
            <a:endParaRPr sz="1100">
              <a:solidFill>
                <a:srgbClr val="222222"/>
              </a:solidFill>
              <a:highlight>
                <a:srgbClr val="FFFFFF"/>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Elaborate: Digging deeper into carbon emissions claims</a:t>
            </a:r>
            <a:endParaRPr/>
          </a:p>
        </p:txBody>
      </p:sp>
      <p:sp>
        <p:nvSpPr>
          <p:cNvPr id="272" name="Google Shape;272;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solidFill>
                  <a:schemeClr val="dk1"/>
                </a:solidFill>
              </a:rPr>
              <a:t>Students will select two items/actions find the carbon footprint online, create a slide with the following…</a:t>
            </a:r>
            <a:endParaRPr sz="1700">
              <a:solidFill>
                <a:schemeClr val="dk1"/>
              </a:solidFill>
            </a:endParaRPr>
          </a:p>
          <a:p>
            <a:pPr indent="-336550" lvl="0" marL="914400" rtl="0" algn="l">
              <a:spcBef>
                <a:spcPts val="0"/>
              </a:spcBef>
              <a:spcAft>
                <a:spcPts val="0"/>
              </a:spcAft>
              <a:buClr>
                <a:schemeClr val="dk1"/>
              </a:buClr>
              <a:buSzPts val="1700"/>
              <a:buAutoNum type="arabicPeriod"/>
            </a:pPr>
            <a:r>
              <a:rPr lang="en" sz="1700">
                <a:solidFill>
                  <a:schemeClr val="dk1"/>
                </a:solidFill>
              </a:rPr>
              <a:t>Comparison of Range of CO</a:t>
            </a:r>
            <a:r>
              <a:rPr baseline="-25000" lang="en" sz="1700">
                <a:solidFill>
                  <a:schemeClr val="dk1"/>
                </a:solidFill>
              </a:rPr>
              <a:t>2</a:t>
            </a:r>
            <a:r>
              <a:rPr lang="en" sz="1700">
                <a:solidFill>
                  <a:schemeClr val="dk1"/>
                </a:solidFill>
              </a:rPr>
              <a:t> estimate.</a:t>
            </a:r>
            <a:endParaRPr sz="1700">
              <a:solidFill>
                <a:schemeClr val="dk1"/>
              </a:solidFill>
            </a:endParaRPr>
          </a:p>
          <a:p>
            <a:pPr indent="-336550" lvl="0" marL="914400" rtl="0" algn="l">
              <a:spcBef>
                <a:spcPts val="0"/>
              </a:spcBef>
              <a:spcAft>
                <a:spcPts val="0"/>
              </a:spcAft>
              <a:buClr>
                <a:schemeClr val="dk1"/>
              </a:buClr>
              <a:buSzPts val="1700"/>
              <a:buAutoNum type="arabicPeriod"/>
            </a:pPr>
            <a:r>
              <a:rPr lang="en" sz="1700">
                <a:solidFill>
                  <a:schemeClr val="dk1"/>
                </a:solidFill>
              </a:rPr>
              <a:t>Comparison of Assumptions (what is not included). </a:t>
            </a:r>
            <a:endParaRPr sz="1700">
              <a:solidFill>
                <a:schemeClr val="dk1"/>
              </a:solidFill>
            </a:endParaRPr>
          </a:p>
          <a:p>
            <a:pPr indent="-336550" lvl="0" marL="914400" rtl="0" algn="l">
              <a:spcBef>
                <a:spcPts val="0"/>
              </a:spcBef>
              <a:spcAft>
                <a:spcPts val="0"/>
              </a:spcAft>
              <a:buClr>
                <a:schemeClr val="dk1"/>
              </a:buClr>
              <a:buSzPts val="1700"/>
              <a:buAutoNum type="arabicPeriod"/>
            </a:pPr>
            <a:r>
              <a:rPr lang="en" sz="1700">
                <a:solidFill>
                  <a:schemeClr val="dk1"/>
                </a:solidFill>
              </a:rPr>
              <a:t>Suggestions to reduce footprint.</a:t>
            </a:r>
            <a:endParaRPr sz="1700">
              <a:solidFill>
                <a:schemeClr val="dk1"/>
              </a:solidFill>
            </a:endParaRPr>
          </a:p>
          <a:p>
            <a:pPr indent="-336550" lvl="0" marL="914400" rtl="0" algn="l">
              <a:spcBef>
                <a:spcPts val="0"/>
              </a:spcBef>
              <a:spcAft>
                <a:spcPts val="0"/>
              </a:spcAft>
              <a:buClr>
                <a:schemeClr val="dk1"/>
              </a:buClr>
              <a:buSzPts val="1700"/>
              <a:buAutoNum type="arabicPeriod"/>
            </a:pPr>
            <a:r>
              <a:rPr lang="en" sz="1700">
                <a:solidFill>
                  <a:schemeClr val="dk1"/>
                </a:solidFill>
              </a:rPr>
              <a:t>Images of all of the sources of variation. </a:t>
            </a:r>
            <a:endParaRPr sz="1700">
              <a:solidFill>
                <a:schemeClr val="dk1"/>
              </a:solidFill>
            </a:endParaRPr>
          </a:p>
          <a:p>
            <a:pPr indent="-336550" lvl="0" marL="914400" rtl="0" algn="l">
              <a:spcBef>
                <a:spcPts val="0"/>
              </a:spcBef>
              <a:spcAft>
                <a:spcPts val="0"/>
              </a:spcAft>
              <a:buClr>
                <a:schemeClr val="dk1"/>
              </a:buClr>
              <a:buSzPts val="1700"/>
              <a:buAutoNum type="arabicPeriod"/>
            </a:pPr>
            <a:r>
              <a:rPr lang="en" sz="1700">
                <a:solidFill>
                  <a:schemeClr val="dk1"/>
                </a:solidFill>
              </a:rPr>
              <a:t>Sources and commentary on reliability of the source. </a:t>
            </a:r>
            <a:endParaRPr sz="2400"/>
          </a:p>
        </p:txBody>
      </p:sp>
      <p:pic>
        <p:nvPicPr>
          <p:cNvPr id="273" name="Google Shape;273;p40"/>
          <p:cNvPicPr preferRelativeResize="0"/>
          <p:nvPr/>
        </p:nvPicPr>
        <p:blipFill>
          <a:blip r:embed="rId3">
            <a:alphaModFix/>
          </a:blip>
          <a:stretch>
            <a:fillRect/>
          </a:stretch>
        </p:blipFill>
        <p:spPr>
          <a:xfrm>
            <a:off x="6266180" y="2071450"/>
            <a:ext cx="2677525" cy="27911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1"/>
          <p:cNvSpPr txBox="1"/>
          <p:nvPr>
            <p:ph type="title"/>
          </p:nvPr>
        </p:nvSpPr>
        <p:spPr>
          <a:xfrm>
            <a:off x="0" y="412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a:t>
            </a:r>
            <a:r>
              <a:rPr baseline="-25000" lang="en"/>
              <a:t>2</a:t>
            </a:r>
            <a:r>
              <a:rPr lang="en"/>
              <a:t>e emissions of                               vs. </a:t>
            </a:r>
            <a:endParaRPr/>
          </a:p>
        </p:txBody>
      </p:sp>
      <p:sp>
        <p:nvSpPr>
          <p:cNvPr id="279" name="Google Shape;279;p41"/>
          <p:cNvSpPr/>
          <p:nvPr/>
        </p:nvSpPr>
        <p:spPr>
          <a:xfrm>
            <a:off x="0" y="613975"/>
            <a:ext cx="2203200" cy="76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1"/>
                </a:solidFill>
              </a:rPr>
              <a:t>1. </a:t>
            </a:r>
            <a:r>
              <a:rPr b="1" lang="en">
                <a:solidFill>
                  <a:schemeClr val="dk1"/>
                </a:solidFill>
              </a:rPr>
              <a:t>Comparison of range of CO</a:t>
            </a:r>
            <a:r>
              <a:rPr b="1" baseline="-25000" lang="en">
                <a:solidFill>
                  <a:schemeClr val="dk1"/>
                </a:solidFill>
              </a:rPr>
              <a:t>2</a:t>
            </a:r>
            <a:r>
              <a:rPr b="1" lang="en">
                <a:solidFill>
                  <a:schemeClr val="dk1"/>
                </a:solidFill>
              </a:rPr>
              <a:t> estimate.</a:t>
            </a:r>
            <a:endParaRPr b="1" sz="1100"/>
          </a:p>
        </p:txBody>
      </p:sp>
      <p:sp>
        <p:nvSpPr>
          <p:cNvPr id="280" name="Google Shape;280;p41"/>
          <p:cNvSpPr/>
          <p:nvPr/>
        </p:nvSpPr>
        <p:spPr>
          <a:xfrm>
            <a:off x="0" y="1353452"/>
            <a:ext cx="2203200" cy="76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300">
                <a:solidFill>
                  <a:schemeClr val="dk1"/>
                </a:solidFill>
              </a:rPr>
              <a:t>2.</a:t>
            </a:r>
            <a:r>
              <a:rPr b="1" lang="en" sz="1300">
                <a:solidFill>
                  <a:schemeClr val="dk1"/>
                </a:solidFill>
              </a:rPr>
              <a:t> Assumptions (what is/is not included in this estimate). </a:t>
            </a:r>
            <a:endParaRPr b="1" sz="1300"/>
          </a:p>
        </p:txBody>
      </p:sp>
      <p:sp>
        <p:nvSpPr>
          <p:cNvPr id="281" name="Google Shape;281;p41"/>
          <p:cNvSpPr/>
          <p:nvPr/>
        </p:nvSpPr>
        <p:spPr>
          <a:xfrm>
            <a:off x="0" y="2117550"/>
            <a:ext cx="2203200" cy="919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300">
                <a:solidFill>
                  <a:schemeClr val="dk1"/>
                </a:solidFill>
              </a:rPr>
              <a:t>3. </a:t>
            </a:r>
            <a:r>
              <a:rPr b="1" lang="en" sz="1300">
                <a:solidFill>
                  <a:schemeClr val="dk1"/>
                </a:solidFill>
              </a:rPr>
              <a:t>Suggestions to reduce footprint. How could you use social influence.</a:t>
            </a:r>
            <a:endParaRPr b="1" sz="1300"/>
          </a:p>
        </p:txBody>
      </p:sp>
      <p:sp>
        <p:nvSpPr>
          <p:cNvPr id="282" name="Google Shape;282;p41"/>
          <p:cNvSpPr/>
          <p:nvPr/>
        </p:nvSpPr>
        <p:spPr>
          <a:xfrm>
            <a:off x="0" y="3037000"/>
            <a:ext cx="2203200" cy="109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300">
                <a:solidFill>
                  <a:schemeClr val="dk1"/>
                </a:solidFill>
              </a:rPr>
              <a:t>4. </a:t>
            </a:r>
            <a:r>
              <a:rPr b="1" lang="en" sz="1300">
                <a:solidFill>
                  <a:schemeClr val="dk1"/>
                </a:solidFill>
              </a:rPr>
              <a:t>Images of all of the sources of variation. </a:t>
            </a:r>
            <a:endParaRPr b="1" sz="1300"/>
          </a:p>
        </p:txBody>
      </p:sp>
      <p:sp>
        <p:nvSpPr>
          <p:cNvPr id="283" name="Google Shape;283;p41"/>
          <p:cNvSpPr/>
          <p:nvPr/>
        </p:nvSpPr>
        <p:spPr>
          <a:xfrm>
            <a:off x="0" y="4131400"/>
            <a:ext cx="2203200" cy="966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300">
                <a:solidFill>
                  <a:schemeClr val="dk1"/>
                </a:solidFill>
              </a:rPr>
              <a:t>5. </a:t>
            </a:r>
            <a:r>
              <a:rPr b="1" lang="en" sz="1300">
                <a:solidFill>
                  <a:schemeClr val="dk1"/>
                </a:solidFill>
              </a:rPr>
              <a:t>Sources and commentary on reliability of the source. </a:t>
            </a:r>
            <a:endParaRPr b="1" sz="1300">
              <a:solidFill>
                <a:schemeClr val="dk1"/>
              </a:solidFill>
            </a:endParaRPr>
          </a:p>
          <a:p>
            <a:pPr indent="0" lvl="0" marL="0" rtl="0" algn="ctr">
              <a:lnSpc>
                <a:spcPct val="115000"/>
              </a:lnSpc>
              <a:spcBef>
                <a:spcPts val="0"/>
              </a:spcBef>
              <a:spcAft>
                <a:spcPts val="0"/>
              </a:spcAft>
              <a:buNone/>
            </a:pPr>
            <a:r>
              <a:t/>
            </a:r>
            <a:endParaRPr b="1" sz="1300">
              <a:solidFill>
                <a:schemeClr val="dk1"/>
              </a:solidFill>
            </a:endParaRPr>
          </a:p>
        </p:txBody>
      </p:sp>
      <p:sp>
        <p:nvSpPr>
          <p:cNvPr id="284" name="Google Shape;284;p41"/>
          <p:cNvSpPr/>
          <p:nvPr/>
        </p:nvSpPr>
        <p:spPr>
          <a:xfrm>
            <a:off x="2203200" y="613975"/>
            <a:ext cx="3503400" cy="76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100"/>
          </a:p>
        </p:txBody>
      </p:sp>
      <p:sp>
        <p:nvSpPr>
          <p:cNvPr id="285" name="Google Shape;285;p41"/>
          <p:cNvSpPr/>
          <p:nvPr/>
        </p:nvSpPr>
        <p:spPr>
          <a:xfrm>
            <a:off x="2203075" y="1353450"/>
            <a:ext cx="3503400" cy="76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p>
        </p:txBody>
      </p:sp>
      <p:sp>
        <p:nvSpPr>
          <p:cNvPr id="286" name="Google Shape;286;p41"/>
          <p:cNvSpPr/>
          <p:nvPr/>
        </p:nvSpPr>
        <p:spPr>
          <a:xfrm>
            <a:off x="2217300" y="2117550"/>
            <a:ext cx="3456300" cy="919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p>
        </p:txBody>
      </p:sp>
      <p:sp>
        <p:nvSpPr>
          <p:cNvPr id="287" name="Google Shape;287;p41"/>
          <p:cNvSpPr/>
          <p:nvPr/>
        </p:nvSpPr>
        <p:spPr>
          <a:xfrm>
            <a:off x="2217300" y="3037000"/>
            <a:ext cx="3456300" cy="109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p>
        </p:txBody>
      </p:sp>
      <p:sp>
        <p:nvSpPr>
          <p:cNvPr id="288" name="Google Shape;288;p41"/>
          <p:cNvSpPr/>
          <p:nvPr/>
        </p:nvSpPr>
        <p:spPr>
          <a:xfrm>
            <a:off x="2217300" y="4131400"/>
            <a:ext cx="3456300" cy="966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solidFill>
                <a:schemeClr val="dk1"/>
              </a:solidFill>
            </a:endParaRPr>
          </a:p>
          <a:p>
            <a:pPr indent="0" lvl="0" marL="0" rtl="0" algn="l">
              <a:lnSpc>
                <a:spcPct val="115000"/>
              </a:lnSpc>
              <a:spcBef>
                <a:spcPts val="0"/>
              </a:spcBef>
              <a:spcAft>
                <a:spcPts val="0"/>
              </a:spcAft>
              <a:buNone/>
            </a:pPr>
            <a:r>
              <a:t/>
            </a:r>
            <a:endParaRPr sz="1300">
              <a:solidFill>
                <a:schemeClr val="dk1"/>
              </a:solidFill>
            </a:endParaRPr>
          </a:p>
        </p:txBody>
      </p:sp>
      <p:sp>
        <p:nvSpPr>
          <p:cNvPr id="289" name="Google Shape;289;p41"/>
          <p:cNvSpPr/>
          <p:nvPr/>
        </p:nvSpPr>
        <p:spPr>
          <a:xfrm>
            <a:off x="5687700" y="613975"/>
            <a:ext cx="3456300" cy="76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100"/>
          </a:p>
        </p:txBody>
      </p:sp>
      <p:sp>
        <p:nvSpPr>
          <p:cNvPr id="290" name="Google Shape;290;p41"/>
          <p:cNvSpPr/>
          <p:nvPr/>
        </p:nvSpPr>
        <p:spPr>
          <a:xfrm>
            <a:off x="5706600" y="1353452"/>
            <a:ext cx="3456300" cy="76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p>
        </p:txBody>
      </p:sp>
      <p:sp>
        <p:nvSpPr>
          <p:cNvPr id="291" name="Google Shape;291;p41"/>
          <p:cNvSpPr/>
          <p:nvPr/>
        </p:nvSpPr>
        <p:spPr>
          <a:xfrm>
            <a:off x="5687700" y="4131400"/>
            <a:ext cx="3456300" cy="966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solidFill>
                <a:schemeClr val="dk1"/>
              </a:solidFill>
            </a:endParaRPr>
          </a:p>
          <a:p>
            <a:pPr indent="0" lvl="0" marL="0" rtl="0" algn="l">
              <a:lnSpc>
                <a:spcPct val="115000"/>
              </a:lnSpc>
              <a:spcBef>
                <a:spcPts val="0"/>
              </a:spcBef>
              <a:spcAft>
                <a:spcPts val="0"/>
              </a:spcAft>
              <a:buNone/>
            </a:pPr>
            <a:r>
              <a:t/>
            </a:r>
            <a:endParaRPr sz="1300">
              <a:solidFill>
                <a:schemeClr val="dk1"/>
              </a:solidFill>
            </a:endParaRPr>
          </a:p>
        </p:txBody>
      </p:sp>
      <p:sp>
        <p:nvSpPr>
          <p:cNvPr id="292" name="Google Shape;292;p41"/>
          <p:cNvSpPr/>
          <p:nvPr/>
        </p:nvSpPr>
        <p:spPr>
          <a:xfrm>
            <a:off x="2834650" y="60175"/>
            <a:ext cx="2579700" cy="534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1"/>
          <p:cNvSpPr/>
          <p:nvPr/>
        </p:nvSpPr>
        <p:spPr>
          <a:xfrm>
            <a:off x="6007950" y="60175"/>
            <a:ext cx="2904600" cy="534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1"/>
          <p:cNvSpPr/>
          <p:nvPr/>
        </p:nvSpPr>
        <p:spPr>
          <a:xfrm>
            <a:off x="5687700" y="2117550"/>
            <a:ext cx="3456300" cy="919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p>
        </p:txBody>
      </p:sp>
      <p:sp>
        <p:nvSpPr>
          <p:cNvPr id="295" name="Google Shape;295;p41"/>
          <p:cNvSpPr/>
          <p:nvPr/>
        </p:nvSpPr>
        <p:spPr>
          <a:xfrm>
            <a:off x="5687700" y="3037000"/>
            <a:ext cx="3456300" cy="109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Module Progression</a:t>
            </a:r>
            <a:endParaRPr/>
          </a:p>
        </p:txBody>
      </p:sp>
      <p:sp>
        <p:nvSpPr>
          <p:cNvPr id="67" name="Google Shape;67;p15"/>
          <p:cNvSpPr txBox="1"/>
          <p:nvPr>
            <p:ph idx="1" type="body"/>
          </p:nvPr>
        </p:nvSpPr>
        <p:spPr>
          <a:xfrm>
            <a:off x="311700" y="1152475"/>
            <a:ext cx="8520600" cy="38466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en" sz="1700">
                <a:solidFill>
                  <a:schemeClr val="dk1"/>
                </a:solidFill>
              </a:rPr>
              <a:t>Lesson A: SWBAT: select a data set, then evaluate and make evidence based claims. (Shreya’s undergrads’ data representations) </a:t>
            </a:r>
            <a:endParaRPr sz="1700">
              <a:solidFill>
                <a:schemeClr val="dk1"/>
              </a:solidFill>
            </a:endParaRPr>
          </a:p>
          <a:p>
            <a:pPr indent="0" lvl="0" marL="0" rtl="0" algn="l">
              <a:spcBef>
                <a:spcPts val="1200"/>
              </a:spcBef>
              <a:spcAft>
                <a:spcPts val="0"/>
              </a:spcAft>
              <a:buClr>
                <a:schemeClr val="dk1"/>
              </a:buClr>
              <a:buSzPts val="1100"/>
              <a:buFont typeface="Arial"/>
              <a:buNone/>
            </a:pPr>
            <a:r>
              <a:rPr lang="en" sz="1700">
                <a:solidFill>
                  <a:schemeClr val="dk1"/>
                </a:solidFill>
              </a:rPr>
              <a:t>Lesson B: SWBAT: make and defend a data representation for an experiment they create to test artificial intelligence. (GPT3 experiments)</a:t>
            </a:r>
            <a:endParaRPr sz="1700">
              <a:solidFill>
                <a:schemeClr val="dk1"/>
              </a:solidFill>
            </a:endParaRPr>
          </a:p>
          <a:p>
            <a:pPr indent="0" lvl="0" marL="0" rtl="0" algn="l">
              <a:spcBef>
                <a:spcPts val="1200"/>
              </a:spcBef>
              <a:spcAft>
                <a:spcPts val="0"/>
              </a:spcAft>
              <a:buClr>
                <a:schemeClr val="dk1"/>
              </a:buClr>
              <a:buSzPts val="1100"/>
              <a:buFont typeface="Arial"/>
              <a:buNone/>
            </a:pPr>
            <a:r>
              <a:rPr lang="en" sz="1700">
                <a:solidFill>
                  <a:schemeClr val="dk1"/>
                </a:solidFill>
              </a:rPr>
              <a:t>Lesson C: SWBAT: evaluate carbon emission (and emission reduction) claims and evidence. </a:t>
            </a:r>
            <a:endParaRPr sz="1700">
              <a:solidFill>
                <a:schemeClr val="dk1"/>
              </a:solidFill>
            </a:endParaRPr>
          </a:p>
          <a:p>
            <a:pPr indent="0" lvl="0" marL="0" rtl="0" algn="l">
              <a:spcBef>
                <a:spcPts val="1200"/>
              </a:spcBef>
              <a:spcAft>
                <a:spcPts val="1200"/>
              </a:spcAft>
              <a:buClr>
                <a:schemeClr val="dk1"/>
              </a:buClr>
              <a:buSzPts val="1100"/>
              <a:buFont typeface="Arial"/>
              <a:buNone/>
            </a:pPr>
            <a:r>
              <a:rPr lang="en" sz="1700">
                <a:solidFill>
                  <a:schemeClr val="dk1"/>
                </a:solidFill>
              </a:rPr>
              <a:t>Lesson C Part 2: SWBAT: design an experiment related to efficiency and carbon emissions. </a:t>
            </a:r>
            <a:r>
              <a:rPr lang="en" sz="1700">
                <a:solidFill>
                  <a:schemeClr val="dk1"/>
                </a:solidFill>
              </a:rPr>
              <a:t>Potential electric bike experiment.</a:t>
            </a:r>
            <a:endParaRPr sz="17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2"/>
          <p:cNvSpPr txBox="1"/>
          <p:nvPr>
            <p:ph type="title"/>
          </p:nvPr>
        </p:nvSpPr>
        <p:spPr>
          <a:xfrm>
            <a:off x="0" y="0"/>
            <a:ext cx="9144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2577"/>
              <a:t>Evaluate</a:t>
            </a:r>
            <a:r>
              <a:rPr lang="en" sz="2577"/>
              <a:t>: </a:t>
            </a:r>
            <a:r>
              <a:rPr lang="en" sz="2577"/>
              <a:t>How can we measure the efficiency of different forms of movement?</a:t>
            </a:r>
            <a:r>
              <a:rPr lang="en"/>
              <a:t> </a:t>
            </a:r>
            <a:endParaRPr/>
          </a:p>
          <a:p>
            <a:pPr indent="0" lvl="0" marL="0" rtl="0" algn="l">
              <a:spcBef>
                <a:spcPts val="0"/>
              </a:spcBef>
              <a:spcAft>
                <a:spcPts val="0"/>
              </a:spcAft>
              <a:buNone/>
            </a:pPr>
            <a:r>
              <a:rPr lang="en"/>
              <a:t>Experimental design, completion, and evaluation. </a:t>
            </a:r>
            <a:endParaRPr/>
          </a:p>
        </p:txBody>
      </p:sp>
      <p:sp>
        <p:nvSpPr>
          <p:cNvPr id="301" name="Google Shape;301;p42"/>
          <p:cNvSpPr txBox="1"/>
          <p:nvPr>
            <p:ph idx="1" type="body"/>
          </p:nvPr>
        </p:nvSpPr>
        <p:spPr>
          <a:xfrm>
            <a:off x="0" y="1432200"/>
            <a:ext cx="4311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Option A</a:t>
            </a:r>
            <a:r>
              <a:rPr b="1" lang="en"/>
              <a:t>: Comparing idling vehicles with a vernier </a:t>
            </a:r>
            <a:r>
              <a:rPr b="1" lang="en">
                <a:highlight>
                  <a:schemeClr val="accent6"/>
                </a:highlight>
              </a:rPr>
              <a:t>CO</a:t>
            </a:r>
            <a:r>
              <a:rPr b="1" baseline="-25000" lang="en">
                <a:highlight>
                  <a:schemeClr val="accent6"/>
                </a:highlight>
              </a:rPr>
              <a:t>2</a:t>
            </a:r>
            <a:r>
              <a:rPr b="1" lang="en">
                <a:highlight>
                  <a:schemeClr val="accent6"/>
                </a:highlight>
              </a:rPr>
              <a:t> sensor</a:t>
            </a:r>
            <a:r>
              <a:rPr b="1" lang="en"/>
              <a:t>.</a:t>
            </a:r>
            <a:endParaRPr b="1"/>
          </a:p>
          <a:p>
            <a:pPr indent="0" lvl="0" marL="0" rtl="0" algn="l">
              <a:spcBef>
                <a:spcPts val="1200"/>
              </a:spcBef>
              <a:spcAft>
                <a:spcPts val="0"/>
              </a:spcAft>
              <a:buNone/>
            </a:pPr>
            <a:r>
              <a:rPr lang="en"/>
              <a:t>Choices Electric Bike, 2004 Honda Civic, 2020 Plug in Hybrid Chrysler Van, Toyota Prius, Truck</a:t>
            </a:r>
            <a:endParaRPr/>
          </a:p>
          <a:p>
            <a:pPr indent="0" lvl="0" marL="0" rtl="0" algn="l">
              <a:spcBef>
                <a:spcPts val="1200"/>
              </a:spcBef>
              <a:spcAft>
                <a:spcPts val="0"/>
              </a:spcAft>
              <a:buNone/>
            </a:pPr>
            <a:r>
              <a:rPr b="1" lang="en"/>
              <a:t>Option B: </a:t>
            </a:r>
            <a:r>
              <a:rPr b="1" lang="en"/>
              <a:t>Comparing traveling a set distance while </a:t>
            </a:r>
            <a:r>
              <a:rPr b="1" lang="en">
                <a:highlight>
                  <a:schemeClr val="accent6"/>
                </a:highlight>
              </a:rPr>
              <a:t>measuring exhalation</a:t>
            </a:r>
            <a:r>
              <a:rPr lang="en"/>
              <a:t>: </a:t>
            </a:r>
            <a:endParaRPr/>
          </a:p>
          <a:p>
            <a:pPr indent="0" lvl="0" marL="0" rtl="0" algn="l">
              <a:spcBef>
                <a:spcPts val="1200"/>
              </a:spcBef>
              <a:spcAft>
                <a:spcPts val="1200"/>
              </a:spcAft>
              <a:buNone/>
            </a:pPr>
            <a:r>
              <a:rPr lang="en"/>
              <a:t>Walking, biking, running, electric biking, driving a car, by measuring breath counts or thermal energy of a bike. </a:t>
            </a:r>
            <a:endParaRPr/>
          </a:p>
        </p:txBody>
      </p:sp>
      <p:sp>
        <p:nvSpPr>
          <p:cNvPr id="302" name="Google Shape;302;p42"/>
          <p:cNvSpPr txBox="1"/>
          <p:nvPr>
            <p:ph idx="2" type="body"/>
          </p:nvPr>
        </p:nvSpPr>
        <p:spPr>
          <a:xfrm>
            <a:off x="4832400" y="158562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Option C: </a:t>
            </a:r>
            <a:r>
              <a:rPr b="1" lang="en"/>
              <a:t>Comparing heat generated after driving around a loop of the HS </a:t>
            </a:r>
            <a:r>
              <a:rPr b="1" lang="en"/>
              <a:t>parking</a:t>
            </a:r>
            <a:r>
              <a:rPr b="1" lang="en"/>
              <a:t> lot </a:t>
            </a:r>
            <a:r>
              <a:rPr b="1" lang="en">
                <a:highlight>
                  <a:schemeClr val="accent6"/>
                </a:highlight>
              </a:rPr>
              <a:t>using a thermal camera</a:t>
            </a:r>
            <a:r>
              <a:rPr lang="en"/>
              <a:t>. </a:t>
            </a:r>
            <a:endParaRPr/>
          </a:p>
          <a:p>
            <a:pPr indent="0" lvl="0" marL="0" rtl="0" algn="l">
              <a:spcBef>
                <a:spcPts val="1200"/>
              </a:spcBef>
              <a:spcAft>
                <a:spcPts val="0"/>
              </a:spcAft>
              <a:buNone/>
            </a:pPr>
            <a:r>
              <a:rPr lang="en"/>
              <a:t>Choices Electric Bike, 2004, Honda Civic, 2020 Plug in Hybrid, Toyota Prius Idle, Some pick up truck</a:t>
            </a:r>
            <a:endParaRPr/>
          </a:p>
          <a:p>
            <a:pPr indent="0" lvl="0" marL="0" rtl="0" algn="l">
              <a:spcBef>
                <a:spcPts val="1200"/>
              </a:spcBef>
              <a:spcAft>
                <a:spcPts val="0"/>
              </a:spcAft>
              <a:buClr>
                <a:schemeClr val="dk1"/>
              </a:buClr>
              <a:buSzPts val="1100"/>
              <a:buFont typeface="Arial"/>
              <a:buNone/>
            </a:pPr>
            <a:r>
              <a:rPr b="1" lang="en"/>
              <a:t>Option D</a:t>
            </a:r>
            <a:r>
              <a:rPr lang="en"/>
              <a:t>: Other idea? </a:t>
            </a:r>
            <a:endParaRPr/>
          </a:p>
          <a:p>
            <a:pPr indent="0" lvl="0" marL="0" rtl="0" algn="l">
              <a:spcBef>
                <a:spcPts val="1200"/>
              </a:spcBef>
              <a:spcAft>
                <a:spcPts val="12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3"/>
          <p:cNvSpPr txBox="1"/>
          <p:nvPr>
            <p:ph type="title"/>
          </p:nvPr>
        </p:nvSpPr>
        <p:spPr>
          <a:xfrm>
            <a:off x="0" y="0"/>
            <a:ext cx="91260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11"/>
              <a:t>Big Question: </a:t>
            </a:r>
            <a:r>
              <a:rPr lang="en" sz="1688"/>
              <a:t>How can we measure the efficiency of different forms</a:t>
            </a:r>
            <a:r>
              <a:rPr lang="en" sz="1650"/>
              <a:t> of movement?</a:t>
            </a:r>
            <a:endParaRPr sz="1650"/>
          </a:p>
        </p:txBody>
      </p:sp>
      <p:sp>
        <p:nvSpPr>
          <p:cNvPr id="308" name="Google Shape;308;p43"/>
          <p:cNvSpPr/>
          <p:nvPr/>
        </p:nvSpPr>
        <p:spPr>
          <a:xfrm>
            <a:off x="18050" y="460200"/>
            <a:ext cx="9126000" cy="469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Narrower Question</a:t>
            </a:r>
            <a:r>
              <a:rPr lang="en"/>
              <a:t>: ________________________________________________________________________</a:t>
            </a:r>
            <a:endParaRPr/>
          </a:p>
          <a:p>
            <a:pPr indent="0" lvl="0" marL="0" rtl="0" algn="l">
              <a:spcBef>
                <a:spcPts val="0"/>
              </a:spcBef>
              <a:spcAft>
                <a:spcPts val="0"/>
              </a:spcAft>
              <a:buNone/>
            </a:pPr>
            <a:r>
              <a:rPr lang="en"/>
              <a:t>_________________________________________________________________________________________</a:t>
            </a:r>
            <a:endParaRPr/>
          </a:p>
        </p:txBody>
      </p:sp>
      <p:sp>
        <p:nvSpPr>
          <p:cNvPr id="309" name="Google Shape;309;p43"/>
          <p:cNvSpPr/>
          <p:nvPr/>
        </p:nvSpPr>
        <p:spPr>
          <a:xfrm>
            <a:off x="9000" y="929400"/>
            <a:ext cx="4554000" cy="469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Indep. Variable</a:t>
            </a:r>
            <a:r>
              <a:rPr lang="en"/>
              <a:t>: </a:t>
            </a:r>
            <a:endParaRPr/>
          </a:p>
        </p:txBody>
      </p:sp>
      <p:sp>
        <p:nvSpPr>
          <p:cNvPr id="310" name="Google Shape;310;p43"/>
          <p:cNvSpPr/>
          <p:nvPr/>
        </p:nvSpPr>
        <p:spPr>
          <a:xfrm>
            <a:off x="9000" y="1398600"/>
            <a:ext cx="4554000" cy="469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Control</a:t>
            </a:r>
            <a:r>
              <a:rPr lang="en"/>
              <a:t>:</a:t>
            </a:r>
            <a:endParaRPr/>
          </a:p>
        </p:txBody>
      </p:sp>
      <p:sp>
        <p:nvSpPr>
          <p:cNvPr id="311" name="Google Shape;311;p43"/>
          <p:cNvSpPr/>
          <p:nvPr/>
        </p:nvSpPr>
        <p:spPr>
          <a:xfrm>
            <a:off x="9000" y="1867800"/>
            <a:ext cx="9126000" cy="469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Constants</a:t>
            </a:r>
            <a:r>
              <a:rPr lang="en"/>
              <a:t>:</a:t>
            </a:r>
            <a:endParaRPr/>
          </a:p>
        </p:txBody>
      </p:sp>
      <p:sp>
        <p:nvSpPr>
          <p:cNvPr id="312" name="Google Shape;312;p43"/>
          <p:cNvSpPr/>
          <p:nvPr/>
        </p:nvSpPr>
        <p:spPr>
          <a:xfrm>
            <a:off x="18050" y="2337000"/>
            <a:ext cx="4554000" cy="2842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Procedure</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3" name="Google Shape;313;p43"/>
          <p:cNvSpPr/>
          <p:nvPr/>
        </p:nvSpPr>
        <p:spPr>
          <a:xfrm>
            <a:off x="4572000" y="2337000"/>
            <a:ext cx="4554000" cy="2842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Data Table/Collection</a:t>
            </a:r>
            <a:r>
              <a:rPr lang="en"/>
              <a:t>:</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4" name="Google Shape;314;p43"/>
          <p:cNvSpPr/>
          <p:nvPr/>
        </p:nvSpPr>
        <p:spPr>
          <a:xfrm>
            <a:off x="4572000" y="929400"/>
            <a:ext cx="4554000" cy="469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Data Collection Tool</a:t>
            </a:r>
            <a:r>
              <a:rPr lang="en"/>
              <a:t>:</a:t>
            </a:r>
            <a:endParaRPr/>
          </a:p>
        </p:txBody>
      </p:sp>
      <p:sp>
        <p:nvSpPr>
          <p:cNvPr id="315" name="Google Shape;315;p43"/>
          <p:cNvSpPr/>
          <p:nvPr/>
        </p:nvSpPr>
        <p:spPr>
          <a:xfrm>
            <a:off x="4572000" y="1398600"/>
            <a:ext cx="4554000" cy="469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Dep. Variable</a:t>
            </a:r>
            <a:r>
              <a:rPr lang="en"/>
              <a: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Efficiency Expenditures</a:t>
            </a:r>
            <a:endParaRPr/>
          </a:p>
        </p:txBody>
      </p:sp>
      <p:sp>
        <p:nvSpPr>
          <p:cNvPr id="321" name="Google Shape;321;p4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Electric Bike Conversion Kit + Battery</a:t>
            </a:r>
            <a:endParaRPr/>
          </a:p>
          <a:p>
            <a:pPr indent="0" lvl="0" marL="457200" rtl="0" algn="l">
              <a:spcBef>
                <a:spcPts val="1200"/>
              </a:spcBef>
              <a:spcAft>
                <a:spcPts val="0"/>
              </a:spcAft>
              <a:buNone/>
            </a:pPr>
            <a:r>
              <a:rPr lang="en" u="sng">
                <a:solidFill>
                  <a:schemeClr val="hlink"/>
                </a:solidFill>
                <a:hlinkClick r:id="rId3"/>
              </a:rPr>
              <a:t>https://bafangusadirect.com/products/complete-bafang-750w-bbs02-mid-drive-ebike-motor-kit-battery?variant=39431595393223&amp;gclid=Cj0KCQjw_7KXBhCoARIsAPdPTfivg1XWj4wf24Tk8WiqJ9kY9R6YVmm6bevS8mOCCW7mWL_E9sk0X9MaAqkfEALw_wcB</a:t>
            </a:r>
            <a:r>
              <a:rPr lang="en"/>
              <a:t>  </a:t>
            </a:r>
            <a:r>
              <a:rPr lang="en" sz="1600">
                <a:solidFill>
                  <a:srgbClr val="1A1A23"/>
                </a:solidFill>
                <a:highlight>
                  <a:srgbClr val="FFFFFF"/>
                </a:highlight>
                <a:latin typeface="Oswald"/>
                <a:ea typeface="Oswald"/>
                <a:cs typeface="Oswald"/>
                <a:sym typeface="Oswald"/>
              </a:rPr>
              <a:t>Starting at $799.00</a:t>
            </a:r>
            <a:endParaRPr sz="1200"/>
          </a:p>
          <a:p>
            <a:pPr indent="0" lvl="0" marL="457200" rtl="0" algn="l">
              <a:spcBef>
                <a:spcPts val="1200"/>
              </a:spcBef>
              <a:spcAft>
                <a:spcPts val="1200"/>
              </a:spcAft>
              <a:buNone/>
            </a:pPr>
            <a:r>
              <a:t/>
            </a:r>
            <a:endParaRPr/>
          </a:p>
        </p:txBody>
      </p:sp>
      <p:sp>
        <p:nvSpPr>
          <p:cNvPr id="322" name="Google Shape;322;p4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Maybe: </a:t>
            </a:r>
            <a:r>
              <a:rPr lang="en" u="sng">
                <a:solidFill>
                  <a:schemeClr val="hlink"/>
                </a:solidFill>
                <a:hlinkClick r:id="rId4"/>
              </a:rPr>
              <a:t>https://www.vernier.com/product/solar-energy-exploration-kit/</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125" y="184800"/>
            <a:ext cx="9144000" cy="856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A: </a:t>
            </a:r>
            <a:r>
              <a:rPr lang="en" sz="2750"/>
              <a:t>select a data set, then evaluate and make evidence based claims. Engage and Explore</a:t>
            </a:r>
            <a:endParaRPr sz="2750"/>
          </a:p>
          <a:p>
            <a:pPr indent="0" lvl="0" marL="0" rtl="0" algn="l">
              <a:spcBef>
                <a:spcPts val="0"/>
              </a:spcBef>
              <a:spcAft>
                <a:spcPts val="0"/>
              </a:spcAft>
              <a:buNone/>
            </a:pPr>
            <a:r>
              <a:rPr lang="en"/>
              <a:t> </a:t>
            </a:r>
            <a:endParaRPr/>
          </a:p>
        </p:txBody>
      </p:sp>
      <p:sp>
        <p:nvSpPr>
          <p:cNvPr id="73" name="Google Shape;73;p16"/>
          <p:cNvSpPr txBox="1"/>
          <p:nvPr>
            <p:ph idx="1" type="body"/>
          </p:nvPr>
        </p:nvSpPr>
        <p:spPr>
          <a:xfrm>
            <a:off x="5143500" y="1152475"/>
            <a:ext cx="3688800" cy="389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chemeClr val="dk1"/>
                </a:solidFill>
                <a:latin typeface="Roboto"/>
                <a:ea typeface="Roboto"/>
                <a:cs typeface="Roboto"/>
                <a:sym typeface="Roboto"/>
              </a:rPr>
              <a:t>Engage: </a:t>
            </a:r>
            <a:endParaRPr b="1" sz="1600">
              <a:solidFill>
                <a:schemeClr val="dk1"/>
              </a:solidFill>
              <a:latin typeface="Roboto"/>
              <a:ea typeface="Roboto"/>
              <a:cs typeface="Roboto"/>
              <a:sym typeface="Roboto"/>
            </a:endParaRPr>
          </a:p>
          <a:p>
            <a:pPr indent="0" lvl="0" marL="0" rtl="0" algn="l">
              <a:spcBef>
                <a:spcPts val="0"/>
              </a:spcBef>
              <a:spcAft>
                <a:spcPts val="0"/>
              </a:spcAft>
              <a:buNone/>
            </a:pPr>
            <a:r>
              <a:rPr b="1" lang="en" sz="1600">
                <a:solidFill>
                  <a:schemeClr val="dk1"/>
                </a:solidFill>
                <a:latin typeface="Roboto"/>
                <a:ea typeface="Roboto"/>
                <a:cs typeface="Roboto"/>
                <a:sym typeface="Roboto"/>
              </a:rPr>
              <a:t>Watch: </a:t>
            </a:r>
            <a:endParaRPr b="1" sz="1600">
              <a:solidFill>
                <a:schemeClr val="dk1"/>
              </a:solidFill>
              <a:latin typeface="Roboto"/>
              <a:ea typeface="Roboto"/>
              <a:cs typeface="Roboto"/>
              <a:sym typeface="Roboto"/>
            </a:endParaRPr>
          </a:p>
          <a:p>
            <a:pPr indent="0" lvl="0" marL="0" rtl="0" algn="l">
              <a:spcBef>
                <a:spcPts val="0"/>
              </a:spcBef>
              <a:spcAft>
                <a:spcPts val="0"/>
              </a:spcAft>
              <a:buNone/>
            </a:pPr>
            <a:r>
              <a:rPr b="1" lang="en" sz="1600">
                <a:solidFill>
                  <a:schemeClr val="dk1"/>
                </a:solidFill>
                <a:latin typeface="Roboto"/>
                <a:ea typeface="Roboto"/>
                <a:cs typeface="Roboto"/>
                <a:sym typeface="Roboto"/>
              </a:rPr>
              <a:t>Hans Rosling's 200 Countries, 200 Years, 4 Minutes - The Joy of Stats</a:t>
            </a:r>
            <a:endParaRPr b="1" sz="1600">
              <a:solidFill>
                <a:schemeClr val="dk1"/>
              </a:solidFill>
            </a:endParaRPr>
          </a:p>
          <a:p>
            <a:pPr indent="0" lvl="0" marL="0" rtl="0" algn="l">
              <a:spcBef>
                <a:spcPts val="1200"/>
              </a:spcBef>
              <a:spcAft>
                <a:spcPts val="0"/>
              </a:spcAft>
              <a:buNone/>
            </a:pPr>
            <a:r>
              <a:rPr lang="en" sz="1600" u="sng">
                <a:solidFill>
                  <a:srgbClr val="1155CC"/>
                </a:solidFill>
                <a:hlinkClick r:id="rId3">
                  <a:extLst>
                    <a:ext uri="{A12FA001-AC4F-418D-AE19-62706E023703}">
                      <ahyp:hlinkClr val="tx"/>
                    </a:ext>
                  </a:extLst>
                </a:hlinkClick>
              </a:rPr>
              <a:t>https://www.youtube.com/watch?v=jbkSRLYSojo</a:t>
            </a:r>
            <a:r>
              <a:rPr lang="en" sz="1600">
                <a:solidFill>
                  <a:schemeClr val="dk1"/>
                </a:solidFill>
              </a:rPr>
              <a:t> </a:t>
            </a:r>
            <a:endParaRPr sz="1600">
              <a:solidFill>
                <a:schemeClr val="dk1"/>
              </a:solidFill>
            </a:endParaRPr>
          </a:p>
          <a:p>
            <a:pPr indent="0" lvl="0" marL="0" rtl="0" algn="l">
              <a:spcBef>
                <a:spcPts val="1200"/>
              </a:spcBef>
              <a:spcAft>
                <a:spcPts val="0"/>
              </a:spcAft>
              <a:buNone/>
            </a:pPr>
            <a:r>
              <a:rPr b="1" lang="en" sz="1600">
                <a:solidFill>
                  <a:schemeClr val="dk1"/>
                </a:solidFill>
              </a:rPr>
              <a:t>Questions: </a:t>
            </a:r>
            <a:endParaRPr b="1" sz="1600">
              <a:solidFill>
                <a:schemeClr val="dk1"/>
              </a:solidFill>
            </a:endParaRPr>
          </a:p>
          <a:p>
            <a:pPr indent="-330200" lvl="0" marL="457200" rtl="0" algn="l">
              <a:spcBef>
                <a:spcPts val="1200"/>
              </a:spcBef>
              <a:spcAft>
                <a:spcPts val="0"/>
              </a:spcAft>
              <a:buClr>
                <a:schemeClr val="dk1"/>
              </a:buClr>
              <a:buSzPts val="1600"/>
              <a:buAutoNum type="arabicPeriod"/>
            </a:pPr>
            <a:r>
              <a:rPr b="1" lang="en" sz="1600">
                <a:solidFill>
                  <a:schemeClr val="dk1"/>
                </a:solidFill>
              </a:rPr>
              <a:t>What was on the y-axis? X-axis?</a:t>
            </a:r>
            <a:endParaRPr b="1" sz="1600">
              <a:solidFill>
                <a:schemeClr val="dk1"/>
              </a:solidFill>
            </a:endParaRPr>
          </a:p>
          <a:p>
            <a:pPr indent="-330200" lvl="0" marL="457200" rtl="0" algn="l">
              <a:spcBef>
                <a:spcPts val="0"/>
              </a:spcBef>
              <a:spcAft>
                <a:spcPts val="0"/>
              </a:spcAft>
              <a:buClr>
                <a:schemeClr val="dk1"/>
              </a:buClr>
              <a:buSzPts val="1600"/>
              <a:buAutoNum type="arabicPeriod"/>
            </a:pPr>
            <a:r>
              <a:rPr b="1" lang="en" sz="1600">
                <a:solidFill>
                  <a:schemeClr val="dk1"/>
                </a:solidFill>
              </a:rPr>
              <a:t>HLPA: High, Low, Pattern, </a:t>
            </a:r>
            <a:r>
              <a:rPr b="1" lang="en" sz="1600">
                <a:solidFill>
                  <a:schemeClr val="dk1"/>
                </a:solidFill>
              </a:rPr>
              <a:t>Anomaly for this data set?</a:t>
            </a:r>
            <a:endParaRPr sz="2300"/>
          </a:p>
        </p:txBody>
      </p:sp>
      <p:pic>
        <p:nvPicPr>
          <p:cNvPr descr="Subscribe and 🔔 to the BBC 👉 https://bit.ly/BBCYouTubeSub&#10;Watch the BBC first on iPlayer 👉 https://bbc.in/iPlayer-Home More about this programme: http://www.bbc.co.uk/programmes/b00wgq0l &#10;Hans Rosling's famous lectures combine enormous quantities of public data with a sport's commentator's style to reveal the story of the world's past, present and future development. Now he explores stats in a way he has never done before - using augmented reality animation. In this spectacular section of 'The Joy of Stats' he tells the story of the world in 200 countries over 200 years using 120,000 numbers - in just four minutes. Plotting life expectancy against income for every country since 1810, Hans shows how the world we live in is radically different from the world most of us imagine.&#10;&#10;#bbc&#10;All our TV channels and S4C are available to watch live through BBC iPlayer, although some programmes may not be available to stream online due to rights. If you would like to read more on what types of programmes are available to watch live, check the 'Are all programmes that are broadcast available on BBC iPlayer?' FAQ 👉 https://bbc.in/2m8ks6v." id="74" name="Google Shape;74;p16" title="Hans Rosling's 200 Countries, 200 Years, 4 Minutes - The Joy of Stats - BBC Four">
            <a:hlinkClick r:id="rId4"/>
          </p:cNvPr>
          <p:cNvPicPr preferRelativeResize="0"/>
          <p:nvPr/>
        </p:nvPicPr>
        <p:blipFill>
          <a:blip r:embed="rId5">
            <a:alphaModFix/>
          </a:blip>
          <a:stretch>
            <a:fillRect/>
          </a:stretch>
        </p:blipFill>
        <p:spPr>
          <a:xfrm>
            <a:off x="571500" y="11461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idx="1" type="body"/>
          </p:nvPr>
        </p:nvSpPr>
        <p:spPr>
          <a:xfrm>
            <a:off x="275550" y="4474325"/>
            <a:ext cx="8520600" cy="470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u="sng">
                <a:solidFill>
                  <a:schemeClr val="hlink"/>
                </a:solidFill>
                <a:hlinkClick r:id="rId3"/>
              </a:rPr>
              <a:t>https://www.gapminder.org/tools/#$chart-type=bubbles&amp;url=v1</a:t>
            </a:r>
            <a:r>
              <a:rPr lang="en"/>
              <a:t> </a:t>
            </a:r>
            <a:endParaRPr/>
          </a:p>
        </p:txBody>
      </p:sp>
      <p:pic>
        <p:nvPicPr>
          <p:cNvPr id="80" name="Google Shape;80;p17"/>
          <p:cNvPicPr preferRelativeResize="0"/>
          <p:nvPr/>
        </p:nvPicPr>
        <p:blipFill>
          <a:blip r:embed="rId4">
            <a:alphaModFix/>
          </a:blip>
          <a:stretch>
            <a:fillRect/>
          </a:stretch>
        </p:blipFill>
        <p:spPr>
          <a:xfrm>
            <a:off x="0" y="623695"/>
            <a:ext cx="9144001" cy="36992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66750" y="62325"/>
            <a:ext cx="90774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40000"/>
              <a:buFont typeface="Arial"/>
              <a:buNone/>
            </a:pPr>
            <a:r>
              <a:rPr lang="en"/>
              <a:t>Lesson A: </a:t>
            </a:r>
            <a:r>
              <a:rPr lang="en" sz="2750"/>
              <a:t>select a data set, then evaluate and make evidence based claims. Explore</a:t>
            </a:r>
            <a:endParaRPr sz="2750"/>
          </a:p>
        </p:txBody>
      </p:sp>
      <p:sp>
        <p:nvSpPr>
          <p:cNvPr id="86" name="Google Shape;86;p18"/>
          <p:cNvSpPr txBox="1"/>
          <p:nvPr>
            <p:ph idx="1" type="body"/>
          </p:nvPr>
        </p:nvSpPr>
        <p:spPr>
          <a:xfrm>
            <a:off x="258125" y="841675"/>
            <a:ext cx="8520600" cy="10098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n" u="sng">
                <a:solidFill>
                  <a:schemeClr val="hlink"/>
                </a:solidFill>
                <a:hlinkClick r:id="rId3"/>
              </a:rPr>
              <a:t>Data Projects Engineering Computer Science projects</a:t>
            </a:r>
            <a:r>
              <a:rPr b="1" lang="en">
                <a:solidFill>
                  <a:schemeClr val="dk1"/>
                </a:solidFill>
              </a:rPr>
              <a:t> </a:t>
            </a:r>
            <a:endParaRPr b="1">
              <a:solidFill>
                <a:schemeClr val="dk1"/>
              </a:solidFill>
            </a:endParaRPr>
          </a:p>
          <a:p>
            <a:pPr indent="0" lvl="0" marL="0" rtl="0" algn="l">
              <a:spcBef>
                <a:spcPts val="1200"/>
              </a:spcBef>
              <a:spcAft>
                <a:spcPts val="1200"/>
              </a:spcAft>
              <a:buNone/>
            </a:pPr>
            <a:r>
              <a:rPr b="1" lang="en" u="sng">
                <a:solidFill>
                  <a:schemeClr val="hlink"/>
                </a:solidFill>
                <a:hlinkClick r:id="rId4"/>
              </a:rPr>
              <a:t>Data Projects Non-engineering Computer Science</a:t>
            </a:r>
            <a:endParaRPr/>
          </a:p>
        </p:txBody>
      </p:sp>
      <p:pic>
        <p:nvPicPr>
          <p:cNvPr id="87" name="Google Shape;87;p18"/>
          <p:cNvPicPr preferRelativeResize="0"/>
          <p:nvPr/>
        </p:nvPicPr>
        <p:blipFill>
          <a:blip r:embed="rId5">
            <a:alphaModFix/>
          </a:blip>
          <a:stretch>
            <a:fillRect/>
          </a:stretch>
        </p:blipFill>
        <p:spPr>
          <a:xfrm>
            <a:off x="173925" y="2234976"/>
            <a:ext cx="4734849" cy="2634128"/>
          </a:xfrm>
          <a:prstGeom prst="rect">
            <a:avLst/>
          </a:prstGeom>
          <a:noFill/>
          <a:ln>
            <a:noFill/>
          </a:ln>
        </p:spPr>
      </p:pic>
      <p:pic>
        <p:nvPicPr>
          <p:cNvPr id="88" name="Google Shape;88;p18"/>
          <p:cNvPicPr preferRelativeResize="0"/>
          <p:nvPr/>
        </p:nvPicPr>
        <p:blipFill>
          <a:blip r:embed="rId6">
            <a:alphaModFix/>
          </a:blip>
          <a:stretch>
            <a:fillRect/>
          </a:stretch>
        </p:blipFill>
        <p:spPr>
          <a:xfrm>
            <a:off x="4992950" y="2162300"/>
            <a:ext cx="3701575" cy="28335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Explore 3 different data sets that are interesting to you.</a:t>
            </a:r>
            <a:endParaRPr/>
          </a:p>
        </p:txBody>
      </p:sp>
      <p:sp>
        <p:nvSpPr>
          <p:cNvPr id="94" name="Google Shape;94;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List those three interesting data sets</a:t>
            </a:r>
            <a:endParaRPr/>
          </a:p>
          <a:p>
            <a:pPr indent="-342900" lvl="0" marL="457200" rtl="0" algn="l">
              <a:spcBef>
                <a:spcPts val="0"/>
              </a:spcBef>
              <a:spcAft>
                <a:spcPts val="0"/>
              </a:spcAft>
              <a:buSzPts val="1800"/>
              <a:buChar char="●"/>
            </a:pPr>
            <a:r>
              <a:rPr lang="en"/>
              <a:t>Consult with your teacher about which </a:t>
            </a:r>
            <a:r>
              <a:rPr lang="en"/>
              <a:t>data set you want to dig into more deeply. </a:t>
            </a:r>
            <a:endParaRPr/>
          </a:p>
          <a:p>
            <a:pPr indent="-342900" lvl="0" marL="457200" rtl="0" algn="l">
              <a:spcBef>
                <a:spcPts val="0"/>
              </a:spcBef>
              <a:spcAft>
                <a:spcPts val="0"/>
              </a:spcAft>
              <a:buSzPts val="1800"/>
              <a:buChar char="●"/>
            </a:pPr>
            <a:r>
              <a:rPr lang="en"/>
              <a:t>Proceed to the next slide to begin to explain and elaborate based on the data.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135650" y="146500"/>
            <a:ext cx="88425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Lesson A: </a:t>
            </a:r>
            <a:r>
              <a:rPr lang="en" sz="2750"/>
              <a:t>select a data set, explain and evaluate it to make evidence based claims. </a:t>
            </a:r>
            <a:endParaRPr sz="2750"/>
          </a:p>
          <a:p>
            <a:pPr indent="0" lvl="0" marL="0" rtl="0" algn="l">
              <a:spcBef>
                <a:spcPts val="0"/>
              </a:spcBef>
              <a:spcAft>
                <a:spcPts val="0"/>
              </a:spcAft>
              <a:buNone/>
            </a:pPr>
            <a:r>
              <a:rPr lang="en"/>
              <a:t> </a:t>
            </a:r>
            <a:endParaRPr/>
          </a:p>
        </p:txBody>
      </p:sp>
      <p:sp>
        <p:nvSpPr>
          <p:cNvPr id="100" name="Google Shape;100;p20"/>
          <p:cNvSpPr txBox="1"/>
          <p:nvPr>
            <p:ph idx="1" type="body"/>
          </p:nvPr>
        </p:nvSpPr>
        <p:spPr>
          <a:xfrm>
            <a:off x="311700" y="1152475"/>
            <a:ext cx="88425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Select three topics, talk with the teacher to get approval of the topic to dig deeper into. </a:t>
            </a:r>
            <a:endParaRPr sz="1500">
              <a:solidFill>
                <a:schemeClr val="dk1"/>
              </a:solidFill>
            </a:endParaRPr>
          </a:p>
          <a:p>
            <a:pPr indent="-323850" lvl="0" marL="914400" rtl="0" algn="l">
              <a:spcBef>
                <a:spcPts val="0"/>
              </a:spcBef>
              <a:spcAft>
                <a:spcPts val="0"/>
              </a:spcAft>
              <a:buClr>
                <a:schemeClr val="dk1"/>
              </a:buClr>
              <a:buSzPts val="1500"/>
              <a:buAutoNum type="arabicPeriod"/>
            </a:pPr>
            <a:r>
              <a:rPr lang="en" sz="1500">
                <a:solidFill>
                  <a:schemeClr val="dk1"/>
                </a:solidFill>
              </a:rPr>
              <a:t>What large topic is being explored?</a:t>
            </a:r>
            <a:endParaRPr sz="1500">
              <a:solidFill>
                <a:schemeClr val="dk1"/>
              </a:solidFill>
            </a:endParaRPr>
          </a:p>
          <a:p>
            <a:pPr indent="-323850" lvl="0" marL="914400" rtl="0" algn="l">
              <a:spcBef>
                <a:spcPts val="0"/>
              </a:spcBef>
              <a:spcAft>
                <a:spcPts val="0"/>
              </a:spcAft>
              <a:buClr>
                <a:schemeClr val="dk1"/>
              </a:buClr>
              <a:buSzPts val="1500"/>
              <a:buAutoNum type="arabicPeriod"/>
            </a:pPr>
            <a:r>
              <a:rPr lang="en" sz="1500">
                <a:solidFill>
                  <a:schemeClr val="dk1"/>
                </a:solidFill>
              </a:rPr>
              <a:t>What takeaways/claims were made?</a:t>
            </a:r>
            <a:endParaRPr sz="1500">
              <a:solidFill>
                <a:schemeClr val="dk1"/>
              </a:solidFill>
            </a:endParaRPr>
          </a:p>
          <a:p>
            <a:pPr indent="-323850" lvl="0" marL="914400" rtl="0" algn="l">
              <a:spcBef>
                <a:spcPts val="0"/>
              </a:spcBef>
              <a:spcAft>
                <a:spcPts val="0"/>
              </a:spcAft>
              <a:buClr>
                <a:schemeClr val="dk1"/>
              </a:buClr>
              <a:buSzPts val="1500"/>
              <a:buAutoNum type="arabicPeriod"/>
            </a:pPr>
            <a:r>
              <a:rPr lang="en" sz="1500">
                <a:solidFill>
                  <a:schemeClr val="dk1"/>
                </a:solidFill>
              </a:rPr>
              <a:t>Do you feel the website author had sufficient evidence to support those claims?</a:t>
            </a:r>
            <a:endParaRPr sz="1500">
              <a:solidFill>
                <a:schemeClr val="dk1"/>
              </a:solidFill>
            </a:endParaRPr>
          </a:p>
          <a:p>
            <a:pPr indent="-323850" lvl="0" marL="914400" rtl="0" algn="l">
              <a:spcBef>
                <a:spcPts val="0"/>
              </a:spcBef>
              <a:spcAft>
                <a:spcPts val="0"/>
              </a:spcAft>
              <a:buClr>
                <a:schemeClr val="dk1"/>
              </a:buClr>
              <a:buSzPts val="1500"/>
              <a:buAutoNum type="arabicPeriod"/>
            </a:pPr>
            <a:r>
              <a:rPr lang="en" sz="1500">
                <a:solidFill>
                  <a:schemeClr val="dk1"/>
                </a:solidFill>
              </a:rPr>
              <a:t>Which biological concepts does this more closely connect with? (resources? Ecology/ecosystems? Genetics? Behavior? Evolution?)</a:t>
            </a:r>
            <a:endParaRPr sz="1500">
              <a:solidFill>
                <a:schemeClr val="dk1"/>
              </a:solidFill>
            </a:endParaRPr>
          </a:p>
          <a:p>
            <a:pPr indent="-323850" lvl="0" marL="914400" rtl="0" algn="l">
              <a:spcBef>
                <a:spcPts val="0"/>
              </a:spcBef>
              <a:spcAft>
                <a:spcPts val="0"/>
              </a:spcAft>
              <a:buClr>
                <a:schemeClr val="dk1"/>
              </a:buClr>
              <a:buSzPts val="1500"/>
              <a:buAutoNum type="arabicPeriod"/>
            </a:pPr>
            <a:r>
              <a:rPr lang="en" sz="1500">
                <a:solidFill>
                  <a:schemeClr val="dk1"/>
                </a:solidFill>
              </a:rPr>
              <a:t>What patterns did you notice in the data? </a:t>
            </a:r>
            <a:endParaRPr sz="1500">
              <a:solidFill>
                <a:schemeClr val="dk1"/>
              </a:solidFill>
            </a:endParaRPr>
          </a:p>
          <a:p>
            <a:pPr indent="-323850" lvl="0" marL="914400" rtl="0" algn="l">
              <a:spcBef>
                <a:spcPts val="0"/>
              </a:spcBef>
              <a:spcAft>
                <a:spcPts val="0"/>
              </a:spcAft>
              <a:buClr>
                <a:schemeClr val="dk1"/>
              </a:buClr>
              <a:buSzPts val="1500"/>
              <a:buAutoNum type="arabicPeriod"/>
            </a:pPr>
            <a:r>
              <a:rPr lang="en" sz="1500">
                <a:solidFill>
                  <a:schemeClr val="dk1"/>
                </a:solidFill>
              </a:rPr>
              <a:t>Why do you think there were these patterns?</a:t>
            </a:r>
            <a:endParaRPr sz="1500">
              <a:solidFill>
                <a:schemeClr val="dk1"/>
              </a:solidFill>
            </a:endParaRPr>
          </a:p>
          <a:p>
            <a:pPr indent="-323850" lvl="0" marL="914400" rtl="0" algn="l">
              <a:spcBef>
                <a:spcPts val="0"/>
              </a:spcBef>
              <a:spcAft>
                <a:spcPts val="0"/>
              </a:spcAft>
              <a:buClr>
                <a:schemeClr val="dk1"/>
              </a:buClr>
              <a:buSzPts val="1500"/>
              <a:buAutoNum type="arabicPeriod"/>
            </a:pPr>
            <a:r>
              <a:rPr lang="en" sz="1500">
                <a:solidFill>
                  <a:schemeClr val="dk1"/>
                </a:solidFill>
              </a:rPr>
              <a:t>What stood out to you about this data/topic?</a:t>
            </a:r>
            <a:endParaRPr sz="1500">
              <a:solidFill>
                <a:schemeClr val="dk1"/>
              </a:solidFill>
            </a:endParaRPr>
          </a:p>
          <a:p>
            <a:pPr indent="-323850" lvl="0" marL="914400" rtl="0" algn="l">
              <a:spcBef>
                <a:spcPts val="0"/>
              </a:spcBef>
              <a:spcAft>
                <a:spcPts val="0"/>
              </a:spcAft>
              <a:buClr>
                <a:schemeClr val="dk1"/>
              </a:buClr>
              <a:buSzPts val="1500"/>
              <a:buAutoNum type="arabicPeriod"/>
            </a:pPr>
            <a:r>
              <a:rPr lang="en" sz="1500">
                <a:solidFill>
                  <a:schemeClr val="dk1"/>
                </a:solidFill>
              </a:rPr>
              <a:t>What additional data would be useful to make sense of this situation/topic?</a:t>
            </a:r>
            <a:endParaRPr sz="1500">
              <a:solidFill>
                <a:schemeClr val="dk1"/>
              </a:solidFill>
            </a:endParaRPr>
          </a:p>
          <a:p>
            <a:pPr indent="-323850" lvl="0" marL="914400" rtl="0" algn="l">
              <a:spcBef>
                <a:spcPts val="0"/>
              </a:spcBef>
              <a:spcAft>
                <a:spcPts val="0"/>
              </a:spcAft>
              <a:buClr>
                <a:schemeClr val="dk1"/>
              </a:buClr>
              <a:buSzPts val="1500"/>
              <a:buAutoNum type="arabicPeriod"/>
            </a:pPr>
            <a:r>
              <a:rPr lang="en" sz="1500">
                <a:solidFill>
                  <a:schemeClr val="dk1"/>
                </a:solidFill>
              </a:rPr>
              <a:t>How does this data impact your life? Future decisions?</a:t>
            </a:r>
            <a:endParaRPr sz="1500">
              <a:solidFill>
                <a:schemeClr val="dk1"/>
              </a:solidFill>
            </a:endParaRPr>
          </a:p>
          <a:p>
            <a:pPr indent="-323850" lvl="0" marL="914400" rtl="0" algn="l">
              <a:spcBef>
                <a:spcPts val="0"/>
              </a:spcBef>
              <a:spcAft>
                <a:spcPts val="0"/>
              </a:spcAft>
              <a:buClr>
                <a:schemeClr val="dk1"/>
              </a:buClr>
              <a:buSzPts val="1500"/>
              <a:buAutoNum type="arabicPeriod"/>
            </a:pPr>
            <a:r>
              <a:rPr lang="en" sz="1500">
                <a:solidFill>
                  <a:schemeClr val="dk1"/>
                </a:solidFill>
              </a:rPr>
              <a:t>How could this data be used to help elevate the dignity of humans and help people do better in the world?</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p:nvPr/>
        </p:nvSpPr>
        <p:spPr>
          <a:xfrm>
            <a:off x="0" y="45925"/>
            <a:ext cx="3941700" cy="390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Topic:</a:t>
            </a:r>
            <a:endParaRPr/>
          </a:p>
        </p:txBody>
      </p:sp>
      <p:sp>
        <p:nvSpPr>
          <p:cNvPr id="106" name="Google Shape;106;p21"/>
          <p:cNvSpPr/>
          <p:nvPr/>
        </p:nvSpPr>
        <p:spPr>
          <a:xfrm>
            <a:off x="0" y="436225"/>
            <a:ext cx="8970600" cy="390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Author’s Takeaways/Claims:</a:t>
            </a:r>
            <a:endParaRPr/>
          </a:p>
        </p:txBody>
      </p:sp>
      <p:sp>
        <p:nvSpPr>
          <p:cNvPr id="107" name="Google Shape;107;p21"/>
          <p:cNvSpPr/>
          <p:nvPr/>
        </p:nvSpPr>
        <p:spPr>
          <a:xfrm>
            <a:off x="0" y="826525"/>
            <a:ext cx="8970600" cy="390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Sufficient evidence for claims?</a:t>
            </a:r>
            <a:endParaRPr/>
          </a:p>
        </p:txBody>
      </p:sp>
      <p:sp>
        <p:nvSpPr>
          <p:cNvPr id="108" name="Google Shape;108;p21"/>
          <p:cNvSpPr/>
          <p:nvPr/>
        </p:nvSpPr>
        <p:spPr>
          <a:xfrm>
            <a:off x="0" y="3097975"/>
            <a:ext cx="8970600" cy="390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Biological Concepts</a:t>
            </a:r>
            <a:r>
              <a:rPr lang="en"/>
              <a:t>:</a:t>
            </a:r>
            <a:endParaRPr/>
          </a:p>
        </p:txBody>
      </p:sp>
      <p:sp>
        <p:nvSpPr>
          <p:cNvPr id="109" name="Google Shape;109;p21"/>
          <p:cNvSpPr/>
          <p:nvPr/>
        </p:nvSpPr>
        <p:spPr>
          <a:xfrm>
            <a:off x="0" y="2317375"/>
            <a:ext cx="8970600" cy="752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Explanation of those patterns</a:t>
            </a:r>
            <a:r>
              <a:rPr lang="en"/>
              <a:t>:</a:t>
            </a:r>
            <a:endParaRPr/>
          </a:p>
        </p:txBody>
      </p:sp>
      <p:sp>
        <p:nvSpPr>
          <p:cNvPr id="110" name="Google Shape;110;p21"/>
          <p:cNvSpPr/>
          <p:nvPr/>
        </p:nvSpPr>
        <p:spPr>
          <a:xfrm>
            <a:off x="0" y="1231150"/>
            <a:ext cx="8970600" cy="107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High:</a:t>
            </a:r>
            <a:endParaRPr/>
          </a:p>
          <a:p>
            <a:pPr indent="0" lvl="0" marL="0" rtl="0" algn="l">
              <a:spcBef>
                <a:spcPts val="0"/>
              </a:spcBef>
              <a:spcAft>
                <a:spcPts val="0"/>
              </a:spcAft>
              <a:buNone/>
            </a:pPr>
            <a:r>
              <a:rPr lang="en"/>
              <a:t>Low:</a:t>
            </a:r>
            <a:endParaRPr/>
          </a:p>
          <a:p>
            <a:pPr indent="0" lvl="0" marL="0" rtl="0" algn="l">
              <a:spcBef>
                <a:spcPts val="0"/>
              </a:spcBef>
              <a:spcAft>
                <a:spcPts val="0"/>
              </a:spcAft>
              <a:buNone/>
            </a:pPr>
            <a:r>
              <a:rPr lang="en"/>
              <a:t>Pattern:</a:t>
            </a:r>
            <a:endParaRPr/>
          </a:p>
          <a:p>
            <a:pPr indent="0" lvl="0" marL="0" rtl="0" algn="l">
              <a:spcBef>
                <a:spcPts val="0"/>
              </a:spcBef>
              <a:spcAft>
                <a:spcPts val="0"/>
              </a:spcAft>
              <a:buNone/>
            </a:pPr>
            <a:r>
              <a:rPr lang="en"/>
              <a:t>Anomaly</a:t>
            </a:r>
            <a:r>
              <a:rPr lang="en"/>
              <a:t>:</a:t>
            </a:r>
            <a:endParaRPr/>
          </a:p>
        </p:txBody>
      </p:sp>
      <p:sp>
        <p:nvSpPr>
          <p:cNvPr id="111" name="Google Shape;111;p21"/>
          <p:cNvSpPr/>
          <p:nvPr/>
        </p:nvSpPr>
        <p:spPr>
          <a:xfrm>
            <a:off x="0" y="3459625"/>
            <a:ext cx="8970600" cy="459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Additional data you want to know?</a:t>
            </a:r>
            <a:endParaRPr/>
          </a:p>
        </p:txBody>
      </p:sp>
      <p:sp>
        <p:nvSpPr>
          <p:cNvPr id="112" name="Google Shape;112;p21"/>
          <p:cNvSpPr/>
          <p:nvPr/>
        </p:nvSpPr>
        <p:spPr>
          <a:xfrm>
            <a:off x="0" y="3948925"/>
            <a:ext cx="8970600" cy="459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Impact of this date on your life?</a:t>
            </a:r>
            <a:endParaRPr/>
          </a:p>
        </p:txBody>
      </p:sp>
      <p:sp>
        <p:nvSpPr>
          <p:cNvPr id="113" name="Google Shape;113;p21"/>
          <p:cNvSpPr/>
          <p:nvPr/>
        </p:nvSpPr>
        <p:spPr>
          <a:xfrm>
            <a:off x="0" y="4438225"/>
            <a:ext cx="8970600" cy="705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How can this data elevate the dignity of humans</a:t>
            </a:r>
            <a:r>
              <a:rPr lang="en"/>
              <a:t>?</a:t>
            </a:r>
            <a:endParaRPr/>
          </a:p>
          <a:p>
            <a:pPr indent="0" lvl="0" marL="0" rtl="0" algn="l">
              <a:spcBef>
                <a:spcPts val="0"/>
              </a:spcBef>
              <a:spcAft>
                <a:spcPts val="0"/>
              </a:spcAft>
              <a:buNone/>
            </a:pPr>
            <a:r>
              <a:t/>
            </a:r>
            <a:endParaRPr/>
          </a:p>
        </p:txBody>
      </p:sp>
      <p:sp>
        <p:nvSpPr>
          <p:cNvPr id="114" name="Google Shape;114;p21"/>
          <p:cNvSpPr/>
          <p:nvPr/>
        </p:nvSpPr>
        <p:spPr>
          <a:xfrm>
            <a:off x="3941700" y="45925"/>
            <a:ext cx="5028900" cy="390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Link to page:</a:t>
            </a:r>
            <a:endParaRPr/>
          </a:p>
        </p:txBody>
      </p:sp>
      <p:sp>
        <p:nvSpPr>
          <p:cNvPr id="115" name="Google Shape;115;p21"/>
          <p:cNvSpPr txBox="1"/>
          <p:nvPr/>
        </p:nvSpPr>
        <p:spPr>
          <a:xfrm rot="-1976887">
            <a:off x="255849" y="2295985"/>
            <a:ext cx="7723406" cy="46157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Assessment of lesson one: Formative for the next couple of lessons</a:t>
            </a:r>
            <a:endParaRPr b="1"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